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0" r:id="rId2"/>
    <p:sldId id="256" r:id="rId3"/>
    <p:sldId id="268" r:id="rId4"/>
    <p:sldId id="258" r:id="rId5"/>
    <p:sldId id="257" r:id="rId6"/>
    <p:sldId id="259" r:id="rId7"/>
    <p:sldId id="261" r:id="rId8"/>
    <p:sldId id="266" r:id="rId9"/>
    <p:sldId id="271" r:id="rId10"/>
    <p:sldId id="269" r:id="rId11"/>
    <p:sldId id="260" r:id="rId12"/>
    <p:sldId id="262" r:id="rId13"/>
    <p:sldId id="263" r:id="rId14"/>
    <p:sldId id="267" r:id="rId15"/>
    <p:sldId id="264"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35"/>
    <p:restoredTop sz="94626"/>
  </p:normalViewPr>
  <p:slideViewPr>
    <p:cSldViewPr snapToGrid="0">
      <p:cViewPr varScale="1">
        <p:scale>
          <a:sx n="121" d="100"/>
          <a:sy n="121" d="100"/>
        </p:scale>
        <p:origin x="264" y="16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E3F3-C1F8-EDDB-E3B4-1DC2A73D2F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7DFAF4-4FCB-C133-CE87-07438BDBFA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8869EF-02D9-4530-37CE-8042D21EFC6B}"/>
              </a:ext>
            </a:extLst>
          </p:cNvPr>
          <p:cNvSpPr>
            <a:spLocks noGrp="1"/>
          </p:cNvSpPr>
          <p:nvPr>
            <p:ph type="dt" sz="half" idx="10"/>
          </p:nvPr>
        </p:nvSpPr>
        <p:spPr/>
        <p:txBody>
          <a:bodyPr/>
          <a:lstStyle/>
          <a:p>
            <a:fld id="{7A5DC5CD-0095-2046-BF3C-100069736801}" type="datetimeFigureOut">
              <a:rPr lang="en-US" smtClean="0"/>
              <a:t>8/11/24</a:t>
            </a:fld>
            <a:endParaRPr lang="en-US"/>
          </a:p>
        </p:txBody>
      </p:sp>
      <p:sp>
        <p:nvSpPr>
          <p:cNvPr id="5" name="Footer Placeholder 4">
            <a:extLst>
              <a:ext uri="{FF2B5EF4-FFF2-40B4-BE49-F238E27FC236}">
                <a16:creationId xmlns:a16="http://schemas.microsoft.com/office/drawing/2014/main" id="{1B8E863E-8D3C-3FD4-5669-B5BD3F1351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311566-86AA-5AC8-2990-1A054ED28C6C}"/>
              </a:ext>
            </a:extLst>
          </p:cNvPr>
          <p:cNvSpPr>
            <a:spLocks noGrp="1"/>
          </p:cNvSpPr>
          <p:nvPr>
            <p:ph type="sldNum" sz="quarter" idx="12"/>
          </p:nvPr>
        </p:nvSpPr>
        <p:spPr/>
        <p:txBody>
          <a:bodyPr/>
          <a:lstStyle/>
          <a:p>
            <a:fld id="{929E978F-3302-454B-8734-D11689E231C6}" type="slidenum">
              <a:rPr lang="en-US" smtClean="0"/>
              <a:t>‹#›</a:t>
            </a:fld>
            <a:endParaRPr lang="en-US"/>
          </a:p>
        </p:txBody>
      </p:sp>
    </p:spTree>
    <p:extLst>
      <p:ext uri="{BB962C8B-B14F-4D97-AF65-F5344CB8AC3E}">
        <p14:creationId xmlns:p14="http://schemas.microsoft.com/office/powerpoint/2010/main" val="4130423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76B6-2DD2-0503-73D0-3F793DAF85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A73524-ECF8-5270-F0A8-06AACF50C4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CA0202-C34B-806E-43C2-C345E832930D}"/>
              </a:ext>
            </a:extLst>
          </p:cNvPr>
          <p:cNvSpPr>
            <a:spLocks noGrp="1"/>
          </p:cNvSpPr>
          <p:nvPr>
            <p:ph type="dt" sz="half" idx="10"/>
          </p:nvPr>
        </p:nvSpPr>
        <p:spPr/>
        <p:txBody>
          <a:bodyPr/>
          <a:lstStyle/>
          <a:p>
            <a:fld id="{7A5DC5CD-0095-2046-BF3C-100069736801}" type="datetimeFigureOut">
              <a:rPr lang="en-US" smtClean="0"/>
              <a:t>8/11/24</a:t>
            </a:fld>
            <a:endParaRPr lang="en-US"/>
          </a:p>
        </p:txBody>
      </p:sp>
      <p:sp>
        <p:nvSpPr>
          <p:cNvPr id="5" name="Footer Placeholder 4">
            <a:extLst>
              <a:ext uri="{FF2B5EF4-FFF2-40B4-BE49-F238E27FC236}">
                <a16:creationId xmlns:a16="http://schemas.microsoft.com/office/drawing/2014/main" id="{261B315B-3F8C-A84C-8C50-36F197060C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449C7D-8FEF-AD60-2942-53FD75E607AC}"/>
              </a:ext>
            </a:extLst>
          </p:cNvPr>
          <p:cNvSpPr>
            <a:spLocks noGrp="1"/>
          </p:cNvSpPr>
          <p:nvPr>
            <p:ph type="sldNum" sz="quarter" idx="12"/>
          </p:nvPr>
        </p:nvSpPr>
        <p:spPr/>
        <p:txBody>
          <a:bodyPr/>
          <a:lstStyle/>
          <a:p>
            <a:fld id="{929E978F-3302-454B-8734-D11689E231C6}" type="slidenum">
              <a:rPr lang="en-US" smtClean="0"/>
              <a:t>‹#›</a:t>
            </a:fld>
            <a:endParaRPr lang="en-US"/>
          </a:p>
        </p:txBody>
      </p:sp>
    </p:spTree>
    <p:extLst>
      <p:ext uri="{BB962C8B-B14F-4D97-AF65-F5344CB8AC3E}">
        <p14:creationId xmlns:p14="http://schemas.microsoft.com/office/powerpoint/2010/main" val="2058673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7131F1-9E72-09D9-F211-8BE037396E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C5B7CA-FA17-4E9F-D3FD-356AF4F248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56B437-1BA0-74B7-CF2D-52335889FFE8}"/>
              </a:ext>
            </a:extLst>
          </p:cNvPr>
          <p:cNvSpPr>
            <a:spLocks noGrp="1"/>
          </p:cNvSpPr>
          <p:nvPr>
            <p:ph type="dt" sz="half" idx="10"/>
          </p:nvPr>
        </p:nvSpPr>
        <p:spPr/>
        <p:txBody>
          <a:bodyPr/>
          <a:lstStyle/>
          <a:p>
            <a:fld id="{7A5DC5CD-0095-2046-BF3C-100069736801}" type="datetimeFigureOut">
              <a:rPr lang="en-US" smtClean="0"/>
              <a:t>8/11/24</a:t>
            </a:fld>
            <a:endParaRPr lang="en-US"/>
          </a:p>
        </p:txBody>
      </p:sp>
      <p:sp>
        <p:nvSpPr>
          <p:cNvPr id="5" name="Footer Placeholder 4">
            <a:extLst>
              <a:ext uri="{FF2B5EF4-FFF2-40B4-BE49-F238E27FC236}">
                <a16:creationId xmlns:a16="http://schemas.microsoft.com/office/drawing/2014/main" id="{AA519A5D-4A6C-74E9-1A30-5B1F8FBD08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B17223-EC9C-2F2F-C35E-DD4B65FEEFFF}"/>
              </a:ext>
            </a:extLst>
          </p:cNvPr>
          <p:cNvSpPr>
            <a:spLocks noGrp="1"/>
          </p:cNvSpPr>
          <p:nvPr>
            <p:ph type="sldNum" sz="quarter" idx="12"/>
          </p:nvPr>
        </p:nvSpPr>
        <p:spPr/>
        <p:txBody>
          <a:bodyPr/>
          <a:lstStyle/>
          <a:p>
            <a:fld id="{929E978F-3302-454B-8734-D11689E231C6}" type="slidenum">
              <a:rPr lang="en-US" smtClean="0"/>
              <a:t>‹#›</a:t>
            </a:fld>
            <a:endParaRPr lang="en-US"/>
          </a:p>
        </p:txBody>
      </p:sp>
    </p:spTree>
    <p:extLst>
      <p:ext uri="{BB962C8B-B14F-4D97-AF65-F5344CB8AC3E}">
        <p14:creationId xmlns:p14="http://schemas.microsoft.com/office/powerpoint/2010/main" val="1369931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7785-696B-A54B-A583-D90A4CAA65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04BDC8-6072-8E0D-891F-B81151B8C9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B73388-6CCE-4297-F841-90B68197E695}"/>
              </a:ext>
            </a:extLst>
          </p:cNvPr>
          <p:cNvSpPr>
            <a:spLocks noGrp="1"/>
          </p:cNvSpPr>
          <p:nvPr>
            <p:ph type="dt" sz="half" idx="10"/>
          </p:nvPr>
        </p:nvSpPr>
        <p:spPr/>
        <p:txBody>
          <a:bodyPr/>
          <a:lstStyle/>
          <a:p>
            <a:fld id="{7A5DC5CD-0095-2046-BF3C-100069736801}" type="datetimeFigureOut">
              <a:rPr lang="en-US" smtClean="0"/>
              <a:t>8/11/24</a:t>
            </a:fld>
            <a:endParaRPr lang="en-US"/>
          </a:p>
        </p:txBody>
      </p:sp>
      <p:sp>
        <p:nvSpPr>
          <p:cNvPr id="5" name="Footer Placeholder 4">
            <a:extLst>
              <a:ext uri="{FF2B5EF4-FFF2-40B4-BE49-F238E27FC236}">
                <a16:creationId xmlns:a16="http://schemas.microsoft.com/office/drawing/2014/main" id="{D801CEF8-D9FF-7C0D-416B-046536FAA9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2E141-85F6-D309-E28E-BB951D4895B5}"/>
              </a:ext>
            </a:extLst>
          </p:cNvPr>
          <p:cNvSpPr>
            <a:spLocks noGrp="1"/>
          </p:cNvSpPr>
          <p:nvPr>
            <p:ph type="sldNum" sz="quarter" idx="12"/>
          </p:nvPr>
        </p:nvSpPr>
        <p:spPr/>
        <p:txBody>
          <a:bodyPr/>
          <a:lstStyle/>
          <a:p>
            <a:fld id="{929E978F-3302-454B-8734-D11689E231C6}" type="slidenum">
              <a:rPr lang="en-US" smtClean="0"/>
              <a:t>‹#›</a:t>
            </a:fld>
            <a:endParaRPr lang="en-US"/>
          </a:p>
        </p:txBody>
      </p:sp>
    </p:spTree>
    <p:extLst>
      <p:ext uri="{BB962C8B-B14F-4D97-AF65-F5344CB8AC3E}">
        <p14:creationId xmlns:p14="http://schemas.microsoft.com/office/powerpoint/2010/main" val="2625248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78C2F-F238-FAD9-6425-A8B22E5625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5D5164-146C-8069-EDAC-21738D12AB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904F77-DF78-22A3-B9AC-823EE4BEF075}"/>
              </a:ext>
            </a:extLst>
          </p:cNvPr>
          <p:cNvSpPr>
            <a:spLocks noGrp="1"/>
          </p:cNvSpPr>
          <p:nvPr>
            <p:ph type="dt" sz="half" idx="10"/>
          </p:nvPr>
        </p:nvSpPr>
        <p:spPr/>
        <p:txBody>
          <a:bodyPr/>
          <a:lstStyle/>
          <a:p>
            <a:fld id="{7A5DC5CD-0095-2046-BF3C-100069736801}" type="datetimeFigureOut">
              <a:rPr lang="en-US" smtClean="0"/>
              <a:t>8/11/24</a:t>
            </a:fld>
            <a:endParaRPr lang="en-US"/>
          </a:p>
        </p:txBody>
      </p:sp>
      <p:sp>
        <p:nvSpPr>
          <p:cNvPr id="5" name="Footer Placeholder 4">
            <a:extLst>
              <a:ext uri="{FF2B5EF4-FFF2-40B4-BE49-F238E27FC236}">
                <a16:creationId xmlns:a16="http://schemas.microsoft.com/office/drawing/2014/main" id="{0E96B17B-479E-2CAA-49CE-AECE8F6AAE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CD8D0-991D-64D4-8FD0-E04E26CE59AF}"/>
              </a:ext>
            </a:extLst>
          </p:cNvPr>
          <p:cNvSpPr>
            <a:spLocks noGrp="1"/>
          </p:cNvSpPr>
          <p:nvPr>
            <p:ph type="sldNum" sz="quarter" idx="12"/>
          </p:nvPr>
        </p:nvSpPr>
        <p:spPr/>
        <p:txBody>
          <a:bodyPr/>
          <a:lstStyle/>
          <a:p>
            <a:fld id="{929E978F-3302-454B-8734-D11689E231C6}" type="slidenum">
              <a:rPr lang="en-US" smtClean="0"/>
              <a:t>‹#›</a:t>
            </a:fld>
            <a:endParaRPr lang="en-US"/>
          </a:p>
        </p:txBody>
      </p:sp>
    </p:spTree>
    <p:extLst>
      <p:ext uri="{BB962C8B-B14F-4D97-AF65-F5344CB8AC3E}">
        <p14:creationId xmlns:p14="http://schemas.microsoft.com/office/powerpoint/2010/main" val="666497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D24B-0FBB-3CBD-712F-066B3D6494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CD4AC9-B99F-3EA3-837E-F1502A02B4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FE5F78-FBD8-6EBA-5BFB-50FCF75661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776DF0-EAF5-51B6-89B5-035DE9023207}"/>
              </a:ext>
            </a:extLst>
          </p:cNvPr>
          <p:cNvSpPr>
            <a:spLocks noGrp="1"/>
          </p:cNvSpPr>
          <p:nvPr>
            <p:ph type="dt" sz="half" idx="10"/>
          </p:nvPr>
        </p:nvSpPr>
        <p:spPr/>
        <p:txBody>
          <a:bodyPr/>
          <a:lstStyle/>
          <a:p>
            <a:fld id="{7A5DC5CD-0095-2046-BF3C-100069736801}" type="datetimeFigureOut">
              <a:rPr lang="en-US" smtClean="0"/>
              <a:t>8/11/24</a:t>
            </a:fld>
            <a:endParaRPr lang="en-US"/>
          </a:p>
        </p:txBody>
      </p:sp>
      <p:sp>
        <p:nvSpPr>
          <p:cNvPr id="6" name="Footer Placeholder 5">
            <a:extLst>
              <a:ext uri="{FF2B5EF4-FFF2-40B4-BE49-F238E27FC236}">
                <a16:creationId xmlns:a16="http://schemas.microsoft.com/office/drawing/2014/main" id="{64269872-034F-3D46-3DC9-DC73EB58B5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765AAC-E263-38C3-B5EA-707492B7863F}"/>
              </a:ext>
            </a:extLst>
          </p:cNvPr>
          <p:cNvSpPr>
            <a:spLocks noGrp="1"/>
          </p:cNvSpPr>
          <p:nvPr>
            <p:ph type="sldNum" sz="quarter" idx="12"/>
          </p:nvPr>
        </p:nvSpPr>
        <p:spPr/>
        <p:txBody>
          <a:bodyPr/>
          <a:lstStyle/>
          <a:p>
            <a:fld id="{929E978F-3302-454B-8734-D11689E231C6}" type="slidenum">
              <a:rPr lang="en-US" smtClean="0"/>
              <a:t>‹#›</a:t>
            </a:fld>
            <a:endParaRPr lang="en-US"/>
          </a:p>
        </p:txBody>
      </p:sp>
    </p:spTree>
    <p:extLst>
      <p:ext uri="{BB962C8B-B14F-4D97-AF65-F5344CB8AC3E}">
        <p14:creationId xmlns:p14="http://schemas.microsoft.com/office/powerpoint/2010/main" val="3569514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71904-A228-53CC-1481-15FC2ACEFE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48AD38-272B-BDF2-207E-40867C2C91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E6FA51-F13A-AB6F-39F8-A66F393927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92AC67-3905-4E4F-96CD-1AD410DF1C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A08CC7-9829-C565-023F-2F5C042ECC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A5DB84-8937-4AD6-DDE3-6BDF416EDE07}"/>
              </a:ext>
            </a:extLst>
          </p:cNvPr>
          <p:cNvSpPr>
            <a:spLocks noGrp="1"/>
          </p:cNvSpPr>
          <p:nvPr>
            <p:ph type="dt" sz="half" idx="10"/>
          </p:nvPr>
        </p:nvSpPr>
        <p:spPr/>
        <p:txBody>
          <a:bodyPr/>
          <a:lstStyle/>
          <a:p>
            <a:fld id="{7A5DC5CD-0095-2046-BF3C-100069736801}" type="datetimeFigureOut">
              <a:rPr lang="en-US" smtClean="0"/>
              <a:t>8/11/24</a:t>
            </a:fld>
            <a:endParaRPr lang="en-US"/>
          </a:p>
        </p:txBody>
      </p:sp>
      <p:sp>
        <p:nvSpPr>
          <p:cNvPr id="8" name="Footer Placeholder 7">
            <a:extLst>
              <a:ext uri="{FF2B5EF4-FFF2-40B4-BE49-F238E27FC236}">
                <a16:creationId xmlns:a16="http://schemas.microsoft.com/office/drawing/2014/main" id="{73132440-F81D-CB98-C141-B2183BCAB5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B0D3F0-066B-F910-6503-FE65739533E3}"/>
              </a:ext>
            </a:extLst>
          </p:cNvPr>
          <p:cNvSpPr>
            <a:spLocks noGrp="1"/>
          </p:cNvSpPr>
          <p:nvPr>
            <p:ph type="sldNum" sz="quarter" idx="12"/>
          </p:nvPr>
        </p:nvSpPr>
        <p:spPr/>
        <p:txBody>
          <a:bodyPr/>
          <a:lstStyle/>
          <a:p>
            <a:fld id="{929E978F-3302-454B-8734-D11689E231C6}" type="slidenum">
              <a:rPr lang="en-US" smtClean="0"/>
              <a:t>‹#›</a:t>
            </a:fld>
            <a:endParaRPr lang="en-US"/>
          </a:p>
        </p:txBody>
      </p:sp>
    </p:spTree>
    <p:extLst>
      <p:ext uri="{BB962C8B-B14F-4D97-AF65-F5344CB8AC3E}">
        <p14:creationId xmlns:p14="http://schemas.microsoft.com/office/powerpoint/2010/main" val="551293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CB824-AADB-569C-6B33-52047978DF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E24B8C-D00A-1F9F-4894-1E7D72CD4ECF}"/>
              </a:ext>
            </a:extLst>
          </p:cNvPr>
          <p:cNvSpPr>
            <a:spLocks noGrp="1"/>
          </p:cNvSpPr>
          <p:nvPr>
            <p:ph type="dt" sz="half" idx="10"/>
          </p:nvPr>
        </p:nvSpPr>
        <p:spPr/>
        <p:txBody>
          <a:bodyPr/>
          <a:lstStyle/>
          <a:p>
            <a:fld id="{7A5DC5CD-0095-2046-BF3C-100069736801}" type="datetimeFigureOut">
              <a:rPr lang="en-US" smtClean="0"/>
              <a:t>8/11/24</a:t>
            </a:fld>
            <a:endParaRPr lang="en-US"/>
          </a:p>
        </p:txBody>
      </p:sp>
      <p:sp>
        <p:nvSpPr>
          <p:cNvPr id="4" name="Footer Placeholder 3">
            <a:extLst>
              <a:ext uri="{FF2B5EF4-FFF2-40B4-BE49-F238E27FC236}">
                <a16:creationId xmlns:a16="http://schemas.microsoft.com/office/drawing/2014/main" id="{15248B9D-1B4E-8087-CFE1-3223C64394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7B5F43-3416-4DB7-252B-D2C650D8446D}"/>
              </a:ext>
            </a:extLst>
          </p:cNvPr>
          <p:cNvSpPr>
            <a:spLocks noGrp="1"/>
          </p:cNvSpPr>
          <p:nvPr>
            <p:ph type="sldNum" sz="quarter" idx="12"/>
          </p:nvPr>
        </p:nvSpPr>
        <p:spPr/>
        <p:txBody>
          <a:bodyPr/>
          <a:lstStyle/>
          <a:p>
            <a:fld id="{929E978F-3302-454B-8734-D11689E231C6}" type="slidenum">
              <a:rPr lang="en-US" smtClean="0"/>
              <a:t>‹#›</a:t>
            </a:fld>
            <a:endParaRPr lang="en-US"/>
          </a:p>
        </p:txBody>
      </p:sp>
    </p:spTree>
    <p:extLst>
      <p:ext uri="{BB962C8B-B14F-4D97-AF65-F5344CB8AC3E}">
        <p14:creationId xmlns:p14="http://schemas.microsoft.com/office/powerpoint/2010/main" val="1691688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2CA3CF-694F-7DA2-C574-0644A63649A2}"/>
              </a:ext>
            </a:extLst>
          </p:cNvPr>
          <p:cNvSpPr>
            <a:spLocks noGrp="1"/>
          </p:cNvSpPr>
          <p:nvPr>
            <p:ph type="dt" sz="half" idx="10"/>
          </p:nvPr>
        </p:nvSpPr>
        <p:spPr/>
        <p:txBody>
          <a:bodyPr/>
          <a:lstStyle/>
          <a:p>
            <a:fld id="{7A5DC5CD-0095-2046-BF3C-100069736801}" type="datetimeFigureOut">
              <a:rPr lang="en-US" smtClean="0"/>
              <a:t>8/11/24</a:t>
            </a:fld>
            <a:endParaRPr lang="en-US"/>
          </a:p>
        </p:txBody>
      </p:sp>
      <p:sp>
        <p:nvSpPr>
          <p:cNvPr id="3" name="Footer Placeholder 2">
            <a:extLst>
              <a:ext uri="{FF2B5EF4-FFF2-40B4-BE49-F238E27FC236}">
                <a16:creationId xmlns:a16="http://schemas.microsoft.com/office/drawing/2014/main" id="{2281DF3D-12A4-CB07-A859-186ED6E382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07D509-AA3F-FF44-E741-3BDBC918BAD8}"/>
              </a:ext>
            </a:extLst>
          </p:cNvPr>
          <p:cNvSpPr>
            <a:spLocks noGrp="1"/>
          </p:cNvSpPr>
          <p:nvPr>
            <p:ph type="sldNum" sz="quarter" idx="12"/>
          </p:nvPr>
        </p:nvSpPr>
        <p:spPr/>
        <p:txBody>
          <a:bodyPr/>
          <a:lstStyle/>
          <a:p>
            <a:fld id="{929E978F-3302-454B-8734-D11689E231C6}" type="slidenum">
              <a:rPr lang="en-US" smtClean="0"/>
              <a:t>‹#›</a:t>
            </a:fld>
            <a:endParaRPr lang="en-US"/>
          </a:p>
        </p:txBody>
      </p:sp>
    </p:spTree>
    <p:extLst>
      <p:ext uri="{BB962C8B-B14F-4D97-AF65-F5344CB8AC3E}">
        <p14:creationId xmlns:p14="http://schemas.microsoft.com/office/powerpoint/2010/main" val="1886992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4763D-0DF4-2702-5E22-3672CB9C62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2A1B6A-3FAC-CD4C-63D3-6CF0F5C443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7B2325-8E66-4F33-D678-26BDEDD54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49FEEE-D23D-C2B4-6BBB-D4709134BEBE}"/>
              </a:ext>
            </a:extLst>
          </p:cNvPr>
          <p:cNvSpPr>
            <a:spLocks noGrp="1"/>
          </p:cNvSpPr>
          <p:nvPr>
            <p:ph type="dt" sz="half" idx="10"/>
          </p:nvPr>
        </p:nvSpPr>
        <p:spPr/>
        <p:txBody>
          <a:bodyPr/>
          <a:lstStyle/>
          <a:p>
            <a:fld id="{7A5DC5CD-0095-2046-BF3C-100069736801}" type="datetimeFigureOut">
              <a:rPr lang="en-US" smtClean="0"/>
              <a:t>8/11/24</a:t>
            </a:fld>
            <a:endParaRPr lang="en-US"/>
          </a:p>
        </p:txBody>
      </p:sp>
      <p:sp>
        <p:nvSpPr>
          <p:cNvPr id="6" name="Footer Placeholder 5">
            <a:extLst>
              <a:ext uri="{FF2B5EF4-FFF2-40B4-BE49-F238E27FC236}">
                <a16:creationId xmlns:a16="http://schemas.microsoft.com/office/drawing/2014/main" id="{74FE6DDC-9F70-5D23-AE20-50448FB9CF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4157E0-2147-77A9-4FF0-9864381C4D3F}"/>
              </a:ext>
            </a:extLst>
          </p:cNvPr>
          <p:cNvSpPr>
            <a:spLocks noGrp="1"/>
          </p:cNvSpPr>
          <p:nvPr>
            <p:ph type="sldNum" sz="quarter" idx="12"/>
          </p:nvPr>
        </p:nvSpPr>
        <p:spPr/>
        <p:txBody>
          <a:bodyPr/>
          <a:lstStyle/>
          <a:p>
            <a:fld id="{929E978F-3302-454B-8734-D11689E231C6}" type="slidenum">
              <a:rPr lang="en-US" smtClean="0"/>
              <a:t>‹#›</a:t>
            </a:fld>
            <a:endParaRPr lang="en-US"/>
          </a:p>
        </p:txBody>
      </p:sp>
    </p:spTree>
    <p:extLst>
      <p:ext uri="{BB962C8B-B14F-4D97-AF65-F5344CB8AC3E}">
        <p14:creationId xmlns:p14="http://schemas.microsoft.com/office/powerpoint/2010/main" val="2664859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6A597-4683-691A-CCC9-AF58A83F95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5A9209-C80C-C1FA-3BC3-11698A9842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3665FF-6006-B795-48CA-F77A7DB859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081489-3A23-AFF7-40A5-9EBA33AB31BC}"/>
              </a:ext>
            </a:extLst>
          </p:cNvPr>
          <p:cNvSpPr>
            <a:spLocks noGrp="1"/>
          </p:cNvSpPr>
          <p:nvPr>
            <p:ph type="dt" sz="half" idx="10"/>
          </p:nvPr>
        </p:nvSpPr>
        <p:spPr/>
        <p:txBody>
          <a:bodyPr/>
          <a:lstStyle/>
          <a:p>
            <a:fld id="{7A5DC5CD-0095-2046-BF3C-100069736801}" type="datetimeFigureOut">
              <a:rPr lang="en-US" smtClean="0"/>
              <a:t>8/11/24</a:t>
            </a:fld>
            <a:endParaRPr lang="en-US"/>
          </a:p>
        </p:txBody>
      </p:sp>
      <p:sp>
        <p:nvSpPr>
          <p:cNvPr id="6" name="Footer Placeholder 5">
            <a:extLst>
              <a:ext uri="{FF2B5EF4-FFF2-40B4-BE49-F238E27FC236}">
                <a16:creationId xmlns:a16="http://schemas.microsoft.com/office/drawing/2014/main" id="{367DC8CD-27F4-F8F4-F354-505E6B3E0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5AC921-C0A2-3043-3F5D-FC7DA4658A98}"/>
              </a:ext>
            </a:extLst>
          </p:cNvPr>
          <p:cNvSpPr>
            <a:spLocks noGrp="1"/>
          </p:cNvSpPr>
          <p:nvPr>
            <p:ph type="sldNum" sz="quarter" idx="12"/>
          </p:nvPr>
        </p:nvSpPr>
        <p:spPr/>
        <p:txBody>
          <a:bodyPr/>
          <a:lstStyle/>
          <a:p>
            <a:fld id="{929E978F-3302-454B-8734-D11689E231C6}" type="slidenum">
              <a:rPr lang="en-US" smtClean="0"/>
              <a:t>‹#›</a:t>
            </a:fld>
            <a:endParaRPr lang="en-US"/>
          </a:p>
        </p:txBody>
      </p:sp>
    </p:spTree>
    <p:extLst>
      <p:ext uri="{BB962C8B-B14F-4D97-AF65-F5344CB8AC3E}">
        <p14:creationId xmlns:p14="http://schemas.microsoft.com/office/powerpoint/2010/main" val="3936054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4230BE-5755-CF43-AEE3-451C5EA1C4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F29165-BD0E-A0CE-F375-65070A81D9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EAEFE-EB4D-3C3E-3CCB-7AFF35BD31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A5DC5CD-0095-2046-BF3C-100069736801}" type="datetimeFigureOut">
              <a:rPr lang="en-US" smtClean="0"/>
              <a:t>8/11/24</a:t>
            </a:fld>
            <a:endParaRPr lang="en-US"/>
          </a:p>
        </p:txBody>
      </p:sp>
      <p:sp>
        <p:nvSpPr>
          <p:cNvPr id="5" name="Footer Placeholder 4">
            <a:extLst>
              <a:ext uri="{FF2B5EF4-FFF2-40B4-BE49-F238E27FC236}">
                <a16:creationId xmlns:a16="http://schemas.microsoft.com/office/drawing/2014/main" id="{C907C27A-147B-318C-0468-09E0719F28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18AC257-EF59-3637-8A93-3C8488DFBC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29E978F-3302-454B-8734-D11689E231C6}" type="slidenum">
              <a:rPr lang="en-US" smtClean="0"/>
              <a:t>‹#›</a:t>
            </a:fld>
            <a:endParaRPr lang="en-US"/>
          </a:p>
        </p:txBody>
      </p:sp>
    </p:spTree>
    <p:extLst>
      <p:ext uri="{BB962C8B-B14F-4D97-AF65-F5344CB8AC3E}">
        <p14:creationId xmlns:p14="http://schemas.microsoft.com/office/powerpoint/2010/main" val="3155554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microchip.com/en-us/tools-resources/develop/mplab-xc-compilers/xc32" TargetMode="External"/><Relationship Id="rId2" Type="http://schemas.openxmlformats.org/officeDocument/2006/relationships/hyperlink" Target="https://www.microchip.com/en-us/tools-resources/develop/mplab-x-ide#tabs"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play.google.com/store/apps/details?id=com.microchip.bluetooth.data&amp;hl=en_US&amp;pli=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onlinedocs.microchip.com/oxy/GUID-26457D23-798C-47B0-9F40-C5DA6E995C6F-en-US-2/index.html"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onlinedocs.microchip.com/oxy/GUID-26457D23-798C-47B0-9F40-C5DA6E995C6F-en-US-2/GUID-4D5EDD33-45BA-469D-BB9F-DE40465F8E82.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hyperlink" Target="https://onlinedocs.microchip.com/oxy/GUID-26457D23-798C-47B0-9F40-C5DA6E995C6F-en-US-2/GUID-983D3FDA-5470-49F5-B8AC-E142DB5C1461.html" TargetMode="External"/><Relationship Id="rId2" Type="http://schemas.openxmlformats.org/officeDocument/2006/relationships/hyperlink" Target="https://onlinedocs.microchip.com/oxy/GUID-26457D23-798C-47B0-9F40-C5DA6E995C6F-en-US-2/index.html"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help.microchip.com/xwiki/bin/view/software-tools/harmony/getting-started-training-module-using-mcc/" TargetMode="External"/><Relationship Id="rId2" Type="http://schemas.openxmlformats.org/officeDocument/2006/relationships/hyperlink" Target="https://github.com/Microchip-MPLAB-Harmony/csp_apps_sam_d5x_e5x"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jpeg"/><Relationship Id="rId7" Type="http://schemas.openxmlformats.org/officeDocument/2006/relationships/image" Target="../media/image5.pn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4.jpe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hyperlink" Target="https://www.microchip.com/en-us/development-tool/AC164162" TargetMode="External"/><Relationship Id="rId7" Type="http://schemas.openxmlformats.org/officeDocument/2006/relationships/hyperlink" Target="https://www.mikroe.com/ata6563-click" TargetMode="External"/><Relationship Id="rId2" Type="http://schemas.openxmlformats.org/officeDocument/2006/relationships/hyperlink" Target="https://www.microchip.com/en-us/tools-resources/develop/mplab-x-ide#tabs" TargetMode="External"/><Relationship Id="rId1" Type="http://schemas.openxmlformats.org/officeDocument/2006/relationships/slideLayout" Target="../slideLayouts/slideLayout1.xml"/><Relationship Id="rId6" Type="http://schemas.openxmlformats.org/officeDocument/2006/relationships/hyperlink" Target="https://www.microchip.com/en-us/development-tool/EV25F14A" TargetMode="External"/><Relationship Id="rId5" Type="http://schemas.openxmlformats.org/officeDocument/2006/relationships/hyperlink" Target="https://www.microchip.com/en-us/development-tool/EV76S68A" TargetMode="External"/><Relationship Id="rId4" Type="http://schemas.openxmlformats.org/officeDocument/2006/relationships/hyperlink" Target="https://www.microchip.com/en-us/tools-resources/develop/mplab-xc-compilers/xc3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mikroe.com/ata6563-click" TargetMode="External"/><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1.png"/><Relationship Id="rId4" Type="http://schemas.openxmlformats.org/officeDocument/2006/relationships/image" Target="../media/image4.jpe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4.jpe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BLUETOOTH LOW ENERGY (BLE) OVERVIEW ...">
            <a:extLst>
              <a:ext uri="{FF2B5EF4-FFF2-40B4-BE49-F238E27FC236}">
                <a16:creationId xmlns:a16="http://schemas.microsoft.com/office/drawing/2014/main" id="{BD4292DC-FC1A-F80B-CBA3-93948ADB8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5" y="5560632"/>
            <a:ext cx="1724942" cy="7626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Phone 6s 32GB - Space Gray - Locked AT&amp;T">
            <a:extLst>
              <a:ext uri="{FF2B5EF4-FFF2-40B4-BE49-F238E27FC236}">
                <a16:creationId xmlns:a16="http://schemas.microsoft.com/office/drawing/2014/main" id="{2C50C689-2E5B-B31E-801E-B4D3AD897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1862" y="3218752"/>
            <a:ext cx="1879600" cy="345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red and white sign with icons&#10;&#10;Description automatically generated">
            <a:extLst>
              <a:ext uri="{FF2B5EF4-FFF2-40B4-BE49-F238E27FC236}">
                <a16:creationId xmlns:a16="http://schemas.microsoft.com/office/drawing/2014/main" id="{53EADFD1-0713-E8C8-CF8F-B241EF2DED1F}"/>
              </a:ext>
            </a:extLst>
          </p:cNvPr>
          <p:cNvPicPr>
            <a:picLocks noChangeAspect="1"/>
          </p:cNvPicPr>
          <p:nvPr/>
        </p:nvPicPr>
        <p:blipFill>
          <a:blip r:embed="rId4"/>
          <a:stretch>
            <a:fillRect/>
          </a:stretch>
        </p:blipFill>
        <p:spPr>
          <a:xfrm>
            <a:off x="10713894" y="3922964"/>
            <a:ext cx="935535" cy="2045975"/>
          </a:xfrm>
          <a:prstGeom prst="rect">
            <a:avLst/>
          </a:prstGeom>
        </p:spPr>
      </p:pic>
      <p:pic>
        <p:nvPicPr>
          <p:cNvPr id="1028" name="Picture 4" descr="Lenovo Chromebook S330 Laptop, 14-Inch FHD Display, MediaTek MT8173C, 4GB RAM, 64GB Storage, Chrome OS">
            <a:extLst>
              <a:ext uri="{FF2B5EF4-FFF2-40B4-BE49-F238E27FC236}">
                <a16:creationId xmlns:a16="http://schemas.microsoft.com/office/drawing/2014/main" id="{25D3FC7C-1CE9-EAA9-3740-B94F81B650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205" y="1469443"/>
            <a:ext cx="1803400" cy="1778000"/>
          </a:xfrm>
          <a:prstGeom prst="rect">
            <a:avLst/>
          </a:prstGeom>
          <a:noFill/>
          <a:extLst>
            <a:ext uri="{909E8E84-426E-40DD-AFC4-6F175D3DCCD1}">
              <a14:hiddenFill xmlns:a14="http://schemas.microsoft.com/office/drawing/2010/main">
                <a:solidFill>
                  <a:srgbClr val="FFFFFF"/>
                </a:solidFill>
              </a14:hiddenFill>
            </a:ext>
          </a:extLst>
        </p:spPr>
      </p:pic>
      <p:sp>
        <p:nvSpPr>
          <p:cNvPr id="8" name="Left-Up Arrow 7">
            <a:extLst>
              <a:ext uri="{FF2B5EF4-FFF2-40B4-BE49-F238E27FC236}">
                <a16:creationId xmlns:a16="http://schemas.microsoft.com/office/drawing/2014/main" id="{44C807FE-ADC3-01AC-0095-8569BB0E4B00}"/>
              </a:ext>
            </a:extLst>
          </p:cNvPr>
          <p:cNvSpPr/>
          <p:nvPr/>
        </p:nvSpPr>
        <p:spPr>
          <a:xfrm rot="10800000" flipV="1">
            <a:off x="1584337" y="3064487"/>
            <a:ext cx="1407493" cy="956441"/>
          </a:xfrm>
          <a:prstGeom prst="leftUp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9" name="Left-Right Arrow 8">
            <a:extLst>
              <a:ext uri="{FF2B5EF4-FFF2-40B4-BE49-F238E27FC236}">
                <a16:creationId xmlns:a16="http://schemas.microsoft.com/office/drawing/2014/main" id="{1B33A9F7-8393-BA89-0425-81BF33E569ED}"/>
              </a:ext>
            </a:extLst>
          </p:cNvPr>
          <p:cNvSpPr/>
          <p:nvPr/>
        </p:nvSpPr>
        <p:spPr>
          <a:xfrm>
            <a:off x="6464902" y="5142339"/>
            <a:ext cx="3939487" cy="580768"/>
          </a:xfrm>
          <a:prstGeom prst="lef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BLE</a:t>
            </a:r>
          </a:p>
        </p:txBody>
      </p:sp>
      <p:pic>
        <p:nvPicPr>
          <p:cNvPr id="13" name="Picture 12" descr="A black square with white text&#10;&#10;Description automatically generated">
            <a:extLst>
              <a:ext uri="{FF2B5EF4-FFF2-40B4-BE49-F238E27FC236}">
                <a16:creationId xmlns:a16="http://schemas.microsoft.com/office/drawing/2014/main" id="{283A28C9-6D60-2582-B95A-7DC362DB0696}"/>
              </a:ext>
            </a:extLst>
          </p:cNvPr>
          <p:cNvPicPr>
            <a:picLocks noChangeAspect="1"/>
          </p:cNvPicPr>
          <p:nvPr/>
        </p:nvPicPr>
        <p:blipFill>
          <a:blip r:embed="rId6"/>
          <a:stretch>
            <a:fillRect/>
          </a:stretch>
        </p:blipFill>
        <p:spPr>
          <a:xfrm>
            <a:off x="1445419" y="1744860"/>
            <a:ext cx="782971" cy="677402"/>
          </a:xfrm>
          <a:prstGeom prst="rect">
            <a:avLst/>
          </a:prstGeom>
        </p:spPr>
      </p:pic>
      <p:sp>
        <p:nvSpPr>
          <p:cNvPr id="4" name="TextBox 3">
            <a:extLst>
              <a:ext uri="{FF2B5EF4-FFF2-40B4-BE49-F238E27FC236}">
                <a16:creationId xmlns:a16="http://schemas.microsoft.com/office/drawing/2014/main" id="{E20FC6FB-E54E-6C11-7BC8-8ED9F7F4F951}"/>
              </a:ext>
            </a:extLst>
          </p:cNvPr>
          <p:cNvSpPr txBox="1"/>
          <p:nvPr/>
        </p:nvSpPr>
        <p:spPr>
          <a:xfrm>
            <a:off x="1636949" y="184848"/>
            <a:ext cx="9495087"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Microchip Demonstration Platform</a:t>
            </a:r>
          </a:p>
          <a:p>
            <a:pPr algn="ctr"/>
            <a:r>
              <a:rPr lang="en-US" sz="3200" b="1" dirty="0">
                <a:latin typeface="Arial" panose="020B0604020202020204" pitchFamily="34" charset="0"/>
                <a:cs typeface="Arial" panose="020B0604020202020204" pitchFamily="34" charset="0"/>
              </a:rPr>
              <a:t>(Cortex-M4F MCU, BLE Module, CAN XCVR)</a:t>
            </a:r>
          </a:p>
        </p:txBody>
      </p:sp>
      <p:pic>
        <p:nvPicPr>
          <p:cNvPr id="14" name="Picture 13">
            <a:extLst>
              <a:ext uri="{FF2B5EF4-FFF2-40B4-BE49-F238E27FC236}">
                <a16:creationId xmlns:a16="http://schemas.microsoft.com/office/drawing/2014/main" id="{60FF7B3A-028B-EFA0-2450-005F8B6282CB}"/>
              </a:ext>
            </a:extLst>
          </p:cNvPr>
          <p:cNvPicPr>
            <a:picLocks noChangeAspect="1"/>
          </p:cNvPicPr>
          <p:nvPr/>
        </p:nvPicPr>
        <p:blipFill>
          <a:blip r:embed="rId7"/>
          <a:stretch>
            <a:fillRect/>
          </a:stretch>
        </p:blipFill>
        <p:spPr>
          <a:xfrm>
            <a:off x="3293403" y="2147055"/>
            <a:ext cx="2578100" cy="698500"/>
          </a:xfrm>
          <a:prstGeom prst="rect">
            <a:avLst/>
          </a:prstGeom>
        </p:spPr>
      </p:pic>
      <p:sp>
        <p:nvSpPr>
          <p:cNvPr id="16" name="Left-Right Arrow 15">
            <a:extLst>
              <a:ext uri="{FF2B5EF4-FFF2-40B4-BE49-F238E27FC236}">
                <a16:creationId xmlns:a16="http://schemas.microsoft.com/office/drawing/2014/main" id="{24E43D47-12F5-E14F-A4BE-279184B5D17A}"/>
              </a:ext>
            </a:extLst>
          </p:cNvPr>
          <p:cNvSpPr/>
          <p:nvPr/>
        </p:nvSpPr>
        <p:spPr>
          <a:xfrm>
            <a:off x="6464902" y="3749299"/>
            <a:ext cx="2107830" cy="580768"/>
          </a:xfrm>
          <a:prstGeom prst="lef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 BUS</a:t>
            </a:r>
          </a:p>
        </p:txBody>
      </p:sp>
      <p:pic>
        <p:nvPicPr>
          <p:cNvPr id="2050" name="Picture 2" descr="PMC-CAN/402 PMC card with 4x CAN FD interfaces">
            <a:extLst>
              <a:ext uri="{FF2B5EF4-FFF2-40B4-BE49-F238E27FC236}">
                <a16:creationId xmlns:a16="http://schemas.microsoft.com/office/drawing/2014/main" id="{72BB3C0F-68F8-1F5B-6BFB-7244A961DA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4584" y="3861316"/>
            <a:ext cx="927508" cy="35673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579F0F4-031F-1139-876E-DD0431D61C23}"/>
              </a:ext>
            </a:extLst>
          </p:cNvPr>
          <p:cNvSpPr>
            <a:spLocks noChangeArrowheads="1"/>
          </p:cNvSpPr>
          <p:nvPr/>
        </p:nvSpPr>
        <p:spPr bwMode="auto">
          <a:xfrm>
            <a:off x="3041226" y="3487703"/>
            <a:ext cx="1322004" cy="2608297"/>
          </a:xfrm>
          <a:prstGeom prst="rect">
            <a:avLst/>
          </a:prstGeom>
          <a:solidFill>
            <a:srgbClr val="00B050"/>
          </a:solidFill>
          <a:ln w="50800">
            <a:solidFill>
              <a:schemeClr val="tx1"/>
            </a:solidFill>
            <a:miter lim="800000"/>
            <a:headEnd/>
            <a:tailEnd/>
          </a:ln>
          <a:effectLst>
            <a:outerShdw dist="23000" dir="5400000" rotWithShape="0">
              <a:srgbClr val="808080">
                <a:alpha val="34998"/>
              </a:srgbClr>
            </a:outerShdw>
          </a:effectLst>
        </p:spPr>
        <p:txBody>
          <a:bodyPr anchor="ctr"/>
          <a:lstStyle/>
          <a:p>
            <a:pPr algn="ctr">
              <a:defRPr/>
            </a:pPr>
            <a:r>
              <a:rPr lang="en-US" b="1" dirty="0">
                <a:solidFill>
                  <a:schemeClr val="bg1"/>
                </a:solidFill>
                <a:latin typeface="+mn-lt"/>
                <a:ea typeface="+mn-ea"/>
              </a:rPr>
              <a:t>Host MCU</a:t>
            </a:r>
          </a:p>
          <a:p>
            <a:pPr algn="ctr">
              <a:defRPr/>
            </a:pPr>
            <a:endParaRPr lang="en-US" sz="1200" b="1" dirty="0">
              <a:solidFill>
                <a:schemeClr val="bg1"/>
              </a:solidFill>
              <a:latin typeface="+mn-lt"/>
            </a:endParaRPr>
          </a:p>
          <a:p>
            <a:pPr algn="ctr">
              <a:defRPr/>
            </a:pPr>
            <a:r>
              <a:rPr lang="en-US" sz="1200" b="1" dirty="0">
                <a:solidFill>
                  <a:srgbClr val="FFFF00"/>
                </a:solidFill>
                <a:latin typeface="+mn-lt"/>
                <a:ea typeface="+mn-ea"/>
              </a:rPr>
              <a:t>ATSAME51N19</a:t>
            </a:r>
          </a:p>
          <a:p>
            <a:pPr algn="ctr">
              <a:defRPr/>
            </a:pPr>
            <a:endParaRPr lang="en-US" b="1"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7EC90C0-77A1-2FE7-4527-8A65EC3D009A}"/>
              </a:ext>
            </a:extLst>
          </p:cNvPr>
          <p:cNvSpPr>
            <a:spLocks noChangeArrowheads="1"/>
          </p:cNvSpPr>
          <p:nvPr/>
        </p:nvSpPr>
        <p:spPr bwMode="auto">
          <a:xfrm>
            <a:off x="5277736" y="4858417"/>
            <a:ext cx="1187166" cy="1237583"/>
          </a:xfrm>
          <a:prstGeom prst="rect">
            <a:avLst/>
          </a:prstGeom>
          <a:solidFill>
            <a:srgbClr val="00B050"/>
          </a:solidFill>
          <a:ln w="50800">
            <a:solidFill>
              <a:schemeClr val="tx1"/>
            </a:solidFill>
            <a:miter lim="800000"/>
            <a:headEnd/>
            <a:tailEnd/>
          </a:ln>
          <a:effectLst>
            <a:outerShdw dist="23000" dir="5400000" rotWithShape="0">
              <a:srgbClr val="808080">
                <a:alpha val="34998"/>
              </a:srgbClr>
            </a:outerShdw>
          </a:effectLst>
        </p:spPr>
        <p:txBody>
          <a:bodyPr anchor="ctr"/>
          <a:lstStyle/>
          <a:p>
            <a:pPr algn="ctr">
              <a:defRPr/>
            </a:pPr>
            <a:r>
              <a:rPr lang="en-US" sz="1200" b="1" dirty="0">
                <a:solidFill>
                  <a:schemeClr val="bg1"/>
                </a:solidFill>
                <a:latin typeface="+mn-lt"/>
              </a:rPr>
              <a:t>BLE Certified RF Module</a:t>
            </a:r>
          </a:p>
          <a:p>
            <a:pPr algn="ctr">
              <a:defRPr/>
            </a:pPr>
            <a:endParaRPr lang="en-US" sz="1200" dirty="0">
              <a:solidFill>
                <a:schemeClr val="bg1"/>
              </a:solidFill>
              <a:latin typeface="+mn-lt"/>
            </a:endParaRPr>
          </a:p>
          <a:p>
            <a:pPr algn="ctr">
              <a:defRPr/>
            </a:pPr>
            <a:r>
              <a:rPr lang="en-US" sz="1400" b="1" dirty="0">
                <a:solidFill>
                  <a:srgbClr val="FFFF00"/>
                </a:solidFill>
                <a:latin typeface="+mn-lt"/>
              </a:rPr>
              <a:t>RNBD451PE</a:t>
            </a:r>
            <a:endParaRPr lang="en-US" sz="1400" b="1" dirty="0">
              <a:solidFill>
                <a:srgbClr val="FFFF00"/>
              </a:solidFill>
              <a:latin typeface="+mn-lt"/>
              <a:ea typeface="+mn-ea"/>
            </a:endParaRPr>
          </a:p>
        </p:txBody>
      </p:sp>
      <p:sp>
        <p:nvSpPr>
          <p:cNvPr id="19" name="Rectangle 18">
            <a:extLst>
              <a:ext uri="{FF2B5EF4-FFF2-40B4-BE49-F238E27FC236}">
                <a16:creationId xmlns:a16="http://schemas.microsoft.com/office/drawing/2014/main" id="{B8364418-8543-029F-43B7-7F81F8721345}"/>
              </a:ext>
            </a:extLst>
          </p:cNvPr>
          <p:cNvSpPr>
            <a:spLocks noChangeArrowheads="1"/>
          </p:cNvSpPr>
          <p:nvPr/>
        </p:nvSpPr>
        <p:spPr bwMode="auto">
          <a:xfrm>
            <a:off x="5209637" y="3542708"/>
            <a:ext cx="1255265" cy="923455"/>
          </a:xfrm>
          <a:prstGeom prst="rect">
            <a:avLst/>
          </a:prstGeom>
          <a:solidFill>
            <a:srgbClr val="00B050"/>
          </a:solidFill>
          <a:ln w="50800">
            <a:solidFill>
              <a:schemeClr val="tx1"/>
            </a:solidFill>
            <a:miter lim="800000"/>
            <a:headEnd/>
            <a:tailEnd/>
          </a:ln>
          <a:effectLst>
            <a:outerShdw dist="23000" dir="5400000" rotWithShape="0">
              <a:srgbClr val="808080">
                <a:alpha val="34998"/>
              </a:srgbClr>
            </a:outerShdw>
          </a:effectLst>
        </p:spPr>
        <p:txBody>
          <a:bodyPr anchor="ctr"/>
          <a:lstStyle/>
          <a:p>
            <a:pPr algn="ctr">
              <a:defRPr/>
            </a:pPr>
            <a:r>
              <a:rPr lang="en-US" sz="1200" b="1" dirty="0">
                <a:solidFill>
                  <a:schemeClr val="bg1"/>
                </a:solidFill>
                <a:latin typeface="+mn-lt"/>
              </a:rPr>
              <a:t>CAN FD Transceiver</a:t>
            </a:r>
          </a:p>
          <a:p>
            <a:pPr algn="ctr">
              <a:defRPr/>
            </a:pPr>
            <a:r>
              <a:rPr lang="en-US" sz="1200" b="1" dirty="0">
                <a:solidFill>
                  <a:schemeClr val="bg1"/>
                </a:solidFill>
                <a:latin typeface="+mn-lt"/>
              </a:rPr>
              <a:t>(PHY)</a:t>
            </a:r>
          </a:p>
          <a:p>
            <a:pPr algn="ctr">
              <a:defRPr/>
            </a:pPr>
            <a:r>
              <a:rPr lang="en-US" sz="1400" b="1" dirty="0">
                <a:solidFill>
                  <a:srgbClr val="FFFF00"/>
                </a:solidFill>
                <a:latin typeface="+mn-lt"/>
                <a:ea typeface="+mn-ea"/>
              </a:rPr>
              <a:t>ATA6563</a:t>
            </a:r>
          </a:p>
        </p:txBody>
      </p:sp>
      <p:sp>
        <p:nvSpPr>
          <p:cNvPr id="20" name="Left-Right Arrow 19">
            <a:extLst>
              <a:ext uri="{FF2B5EF4-FFF2-40B4-BE49-F238E27FC236}">
                <a16:creationId xmlns:a16="http://schemas.microsoft.com/office/drawing/2014/main" id="{3E9F2222-DEFA-EAC6-F2CF-62EE79E98993}"/>
              </a:ext>
            </a:extLst>
          </p:cNvPr>
          <p:cNvSpPr/>
          <p:nvPr/>
        </p:nvSpPr>
        <p:spPr>
          <a:xfrm>
            <a:off x="4386044" y="5250426"/>
            <a:ext cx="891691" cy="470566"/>
          </a:xfrm>
          <a:prstGeom prst="lef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UART</a:t>
            </a:r>
          </a:p>
        </p:txBody>
      </p:sp>
      <p:sp>
        <p:nvSpPr>
          <p:cNvPr id="21" name="Right Arrow 20">
            <a:extLst>
              <a:ext uri="{FF2B5EF4-FFF2-40B4-BE49-F238E27FC236}">
                <a16:creationId xmlns:a16="http://schemas.microsoft.com/office/drawing/2014/main" id="{2039C683-6721-1680-A4DC-C570492C6381}"/>
              </a:ext>
            </a:extLst>
          </p:cNvPr>
          <p:cNvSpPr/>
          <p:nvPr/>
        </p:nvSpPr>
        <p:spPr>
          <a:xfrm>
            <a:off x="4391112" y="3537353"/>
            <a:ext cx="818525" cy="470566"/>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TXD</a:t>
            </a:r>
          </a:p>
        </p:txBody>
      </p:sp>
      <p:sp>
        <p:nvSpPr>
          <p:cNvPr id="23" name="Left Arrow 22">
            <a:extLst>
              <a:ext uri="{FF2B5EF4-FFF2-40B4-BE49-F238E27FC236}">
                <a16:creationId xmlns:a16="http://schemas.microsoft.com/office/drawing/2014/main" id="{E98D5022-2CDF-B77F-1715-073019BD4920}"/>
              </a:ext>
            </a:extLst>
          </p:cNvPr>
          <p:cNvSpPr/>
          <p:nvPr/>
        </p:nvSpPr>
        <p:spPr>
          <a:xfrm>
            <a:off x="4386045" y="3945162"/>
            <a:ext cx="823592" cy="500523"/>
          </a:xfrm>
          <a:prstGeom prst="lef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RXD</a:t>
            </a:r>
          </a:p>
        </p:txBody>
      </p:sp>
    </p:spTree>
    <p:extLst>
      <p:ext uri="{BB962C8B-B14F-4D97-AF65-F5344CB8AC3E}">
        <p14:creationId xmlns:p14="http://schemas.microsoft.com/office/powerpoint/2010/main" val="224584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6874F3-7045-70A8-1F64-660B9B5BFFB9}"/>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MCU Pin Assignment</a:t>
            </a:r>
          </a:p>
        </p:txBody>
      </p:sp>
      <p:pic>
        <p:nvPicPr>
          <p:cNvPr id="3" name="Picture 2" descr="A black text on a white background&#10;&#10;Description automatically generated">
            <a:extLst>
              <a:ext uri="{FF2B5EF4-FFF2-40B4-BE49-F238E27FC236}">
                <a16:creationId xmlns:a16="http://schemas.microsoft.com/office/drawing/2014/main" id="{F9CEA8E3-DBFA-F42F-8690-7924C2016DAE}"/>
              </a:ext>
            </a:extLst>
          </p:cNvPr>
          <p:cNvPicPr>
            <a:picLocks noChangeAspect="1"/>
          </p:cNvPicPr>
          <p:nvPr/>
        </p:nvPicPr>
        <p:blipFill>
          <a:blip r:embed="rId2"/>
          <a:stretch>
            <a:fillRect/>
          </a:stretch>
        </p:blipFill>
        <p:spPr>
          <a:xfrm>
            <a:off x="9574022" y="6138164"/>
            <a:ext cx="2578100" cy="698500"/>
          </a:xfrm>
          <a:prstGeom prst="rect">
            <a:avLst/>
          </a:prstGeom>
        </p:spPr>
      </p:pic>
      <p:pic>
        <p:nvPicPr>
          <p:cNvPr id="5" name="Picture 4" descr="A computer chip with many numbers&#10;&#10;Description automatically generated">
            <a:extLst>
              <a:ext uri="{FF2B5EF4-FFF2-40B4-BE49-F238E27FC236}">
                <a16:creationId xmlns:a16="http://schemas.microsoft.com/office/drawing/2014/main" id="{06483BDC-17D4-3CCC-16C4-5302CB901EE9}"/>
              </a:ext>
            </a:extLst>
          </p:cNvPr>
          <p:cNvPicPr>
            <a:picLocks noChangeAspect="1"/>
          </p:cNvPicPr>
          <p:nvPr/>
        </p:nvPicPr>
        <p:blipFill>
          <a:blip r:embed="rId3"/>
          <a:stretch>
            <a:fillRect/>
          </a:stretch>
        </p:blipFill>
        <p:spPr>
          <a:xfrm>
            <a:off x="3083920" y="953770"/>
            <a:ext cx="6359692" cy="5719382"/>
          </a:xfrm>
          <a:prstGeom prst="rect">
            <a:avLst/>
          </a:prstGeom>
        </p:spPr>
      </p:pic>
    </p:spTree>
    <p:extLst>
      <p:ext uri="{BB962C8B-B14F-4D97-AF65-F5344CB8AC3E}">
        <p14:creationId xmlns:p14="http://schemas.microsoft.com/office/powerpoint/2010/main" val="843843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6874F3-7045-70A8-1F64-660B9B5BFFB9}"/>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Software Development Tools</a:t>
            </a:r>
          </a:p>
        </p:txBody>
      </p:sp>
      <p:sp>
        <p:nvSpPr>
          <p:cNvPr id="4" name="TextBox 3">
            <a:extLst>
              <a:ext uri="{FF2B5EF4-FFF2-40B4-BE49-F238E27FC236}">
                <a16:creationId xmlns:a16="http://schemas.microsoft.com/office/drawing/2014/main" id="{59283A62-0A20-08C9-E3ED-FBC140B2DD10}"/>
              </a:ext>
            </a:extLst>
          </p:cNvPr>
          <p:cNvSpPr txBox="1"/>
          <p:nvPr/>
        </p:nvSpPr>
        <p:spPr>
          <a:xfrm>
            <a:off x="914400" y="1319134"/>
            <a:ext cx="9983449" cy="4462760"/>
          </a:xfrm>
          <a:prstGeom prst="rect">
            <a:avLst/>
          </a:prstGeom>
          <a:noFill/>
        </p:spPr>
        <p:txBody>
          <a:bodyPr wrap="square" rtlCol="0">
            <a:spAutoFit/>
          </a:bodyPr>
          <a:lstStyle/>
          <a:p>
            <a:r>
              <a:rPr lang="en-US" sz="2400" dirty="0"/>
              <a:t>1. MPLAB X IDE</a:t>
            </a:r>
          </a:p>
          <a:p>
            <a:endParaRPr lang="en-US" dirty="0">
              <a:hlinkClick r:id="rId2"/>
            </a:endParaRPr>
          </a:p>
          <a:p>
            <a:r>
              <a:rPr lang="en-US" sz="2000" dirty="0">
                <a:hlinkClick r:id="rId2"/>
              </a:rPr>
              <a:t>https://www.microchip.com/en-us/tools-resources/develop/mplab-x-ide#tabs</a:t>
            </a:r>
            <a:endParaRPr lang="en-US" sz="2000" dirty="0"/>
          </a:p>
          <a:p>
            <a:endParaRPr lang="en-US" dirty="0"/>
          </a:p>
          <a:p>
            <a:r>
              <a:rPr lang="en-US" sz="2400" dirty="0"/>
              <a:t>2. XC32 Compiler</a:t>
            </a:r>
          </a:p>
          <a:p>
            <a:endParaRPr lang="en-US" dirty="0">
              <a:hlinkClick r:id="rId3"/>
            </a:endParaRPr>
          </a:p>
          <a:p>
            <a:r>
              <a:rPr lang="en-US" sz="2000" dirty="0">
                <a:hlinkClick r:id="rId3"/>
              </a:rPr>
              <a:t>https://www.microchip.com/en-us/tools-resources/develop/mplab-xc-compilers/xc32</a:t>
            </a:r>
            <a:endParaRPr lang="en-US" sz="2000" dirty="0"/>
          </a:p>
          <a:p>
            <a:endParaRPr lang="en-US" sz="2000" dirty="0"/>
          </a:p>
          <a:p>
            <a:r>
              <a:rPr lang="en-US" sz="2400" dirty="0"/>
              <a:t>3. Microchip Bluetooth Data (MBD) Smartphone App</a:t>
            </a:r>
          </a:p>
          <a:p>
            <a:endParaRPr lang="en-US" sz="2000" dirty="0">
              <a:hlinkClick r:id="rId3"/>
            </a:endParaRPr>
          </a:p>
          <a:p>
            <a:r>
              <a:rPr lang="en-US" sz="2000" dirty="0">
                <a:hlinkClick r:id="rId4"/>
              </a:rPr>
              <a:t>https://play.google.com/store/apps/details?id=com.microchip.bluetooth.data&amp;hl=en_US&amp;pli=1</a:t>
            </a:r>
            <a:endParaRPr lang="en-US" sz="2000" dirty="0"/>
          </a:p>
          <a:p>
            <a:endParaRPr lang="en-US" sz="2000" dirty="0"/>
          </a:p>
          <a:p>
            <a:endParaRPr lang="en-US" dirty="0"/>
          </a:p>
        </p:txBody>
      </p:sp>
      <p:pic>
        <p:nvPicPr>
          <p:cNvPr id="3" name="Picture 2" descr="A black text on a white background&#10;&#10;Description automatically generated">
            <a:extLst>
              <a:ext uri="{FF2B5EF4-FFF2-40B4-BE49-F238E27FC236}">
                <a16:creationId xmlns:a16="http://schemas.microsoft.com/office/drawing/2014/main" id="{F9CEA8E3-DBFA-F42F-8690-7924C2016DAE}"/>
              </a:ext>
            </a:extLst>
          </p:cNvPr>
          <p:cNvPicPr>
            <a:picLocks noChangeAspect="1"/>
          </p:cNvPicPr>
          <p:nvPr/>
        </p:nvPicPr>
        <p:blipFill>
          <a:blip r:embed="rId5"/>
          <a:stretch>
            <a:fillRect/>
          </a:stretch>
        </p:blipFill>
        <p:spPr>
          <a:xfrm>
            <a:off x="9574022" y="6138164"/>
            <a:ext cx="2578100" cy="698500"/>
          </a:xfrm>
          <a:prstGeom prst="rect">
            <a:avLst/>
          </a:prstGeom>
        </p:spPr>
      </p:pic>
    </p:spTree>
    <p:extLst>
      <p:ext uri="{BB962C8B-B14F-4D97-AF65-F5344CB8AC3E}">
        <p14:creationId xmlns:p14="http://schemas.microsoft.com/office/powerpoint/2010/main" val="535867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6874F3-7045-70A8-1F64-660B9B5BFFB9}"/>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Demo Procedure</a:t>
            </a:r>
          </a:p>
        </p:txBody>
      </p:sp>
      <p:sp>
        <p:nvSpPr>
          <p:cNvPr id="4" name="TextBox 3">
            <a:extLst>
              <a:ext uri="{FF2B5EF4-FFF2-40B4-BE49-F238E27FC236}">
                <a16:creationId xmlns:a16="http://schemas.microsoft.com/office/drawing/2014/main" id="{59283A62-0A20-08C9-E3ED-FBC140B2DD10}"/>
              </a:ext>
            </a:extLst>
          </p:cNvPr>
          <p:cNvSpPr txBox="1"/>
          <p:nvPr/>
        </p:nvSpPr>
        <p:spPr>
          <a:xfrm>
            <a:off x="567827" y="1058607"/>
            <a:ext cx="9983449" cy="4740785"/>
          </a:xfrm>
          <a:prstGeom prst="rect">
            <a:avLst/>
          </a:prstGeom>
          <a:noFill/>
        </p:spPr>
        <p:txBody>
          <a:bodyPr wrap="square" rtlCol="0">
            <a:spAutoFit/>
          </a:bodyPr>
          <a:lstStyle/>
          <a:p>
            <a:pPr marL="457200" marR="0" indent="-457200">
              <a:lnSpc>
                <a:spcPct val="107000"/>
              </a:lnSpc>
              <a:spcBef>
                <a:spcPts val="1200"/>
              </a:spcBef>
              <a:spcAft>
                <a:spcPts val="600"/>
              </a:spcAft>
            </a:pPr>
            <a:r>
              <a:rPr lang="en-US" sz="1800" b="1" dirty="0">
                <a:solidFill>
                  <a:srgbClr val="FF0000"/>
                </a:solidFill>
                <a:effectLst/>
                <a:latin typeface="Arial" panose="020B0604020202020204" pitchFamily="34" charset="0"/>
                <a:ea typeface="Times New Roman" panose="02020603050405020304" pitchFamily="18" charset="0"/>
              </a:rPr>
              <a:t>STEP 1: </a:t>
            </a:r>
            <a:r>
              <a:rPr lang="en-US" sz="1800" b="1" dirty="0">
                <a:effectLst/>
                <a:latin typeface="Arial" panose="020B0604020202020204" pitchFamily="34" charset="0"/>
                <a:ea typeface="Times New Roman" panose="02020603050405020304" pitchFamily="18" charset="0"/>
              </a:rPr>
              <a:t>Launch the MPLAB X IDE</a:t>
            </a:r>
            <a:endParaRPr lang="en-US" sz="1800" dirty="0">
              <a:effectLst/>
              <a:latin typeface="Arial" panose="020B0604020202020204" pitchFamily="34" charset="0"/>
              <a:ea typeface="Times New Roman" panose="02020603050405020304" pitchFamily="18" charset="0"/>
            </a:endParaRPr>
          </a:p>
          <a:p>
            <a:pPr marL="457200" marR="0" indent="-457200">
              <a:lnSpc>
                <a:spcPct val="107000"/>
              </a:lnSpc>
              <a:spcBef>
                <a:spcPts val="1200"/>
              </a:spcBef>
              <a:spcAft>
                <a:spcPts val="600"/>
              </a:spcAft>
            </a:pPr>
            <a:r>
              <a:rPr lang="en-US" sz="1800" b="1" dirty="0">
                <a:solidFill>
                  <a:srgbClr val="FF0000"/>
                </a:solidFill>
                <a:effectLst/>
                <a:latin typeface="Arial" panose="020B0604020202020204" pitchFamily="34" charset="0"/>
                <a:ea typeface="Times New Roman" panose="02020603050405020304" pitchFamily="18" charset="0"/>
              </a:rPr>
              <a:t>STEP 2: </a:t>
            </a:r>
            <a:r>
              <a:rPr lang="en-US" sz="1800" b="1" dirty="0">
                <a:effectLst/>
                <a:latin typeface="Arial" panose="020B0604020202020204" pitchFamily="34" charset="0"/>
                <a:ea typeface="Times New Roman" panose="02020603050405020304" pitchFamily="18" charset="0"/>
              </a:rPr>
              <a:t>Open the Demo Project</a:t>
            </a:r>
            <a:endParaRPr lang="en-US" sz="1800" dirty="0">
              <a:effectLst/>
              <a:latin typeface="Arial" panose="020B0604020202020204" pitchFamily="34" charset="0"/>
              <a:ea typeface="Times New Roman" panose="02020603050405020304" pitchFamily="18" charset="0"/>
            </a:endParaRPr>
          </a:p>
          <a:p>
            <a:pPr marL="690245" marR="0" indent="-342900">
              <a:lnSpc>
                <a:spcPct val="107000"/>
              </a:lnSpc>
              <a:spcBef>
                <a:spcPts val="1200"/>
              </a:spcBef>
              <a:spcAft>
                <a:spcPts val="600"/>
              </a:spcAft>
              <a:buFont typeface="+mj-lt"/>
              <a:buAutoNum type="alphaLcParenR"/>
            </a:pPr>
            <a:r>
              <a:rPr lang="en-US" sz="1800" dirty="0">
                <a:effectLst/>
                <a:latin typeface="Arial" panose="020B0604020202020204" pitchFamily="34" charset="0"/>
                <a:ea typeface="Times New Roman" panose="02020603050405020304" pitchFamily="18" charset="0"/>
              </a:rPr>
              <a:t>From the MPLAB X main toolbar, select [File </a:t>
            </a:r>
            <a:r>
              <a:rPr lang="en-US" sz="1800" dirty="0">
                <a:effectLst/>
                <a:latin typeface="Arial" panose="020B0604020202020204" pitchFamily="34" charset="0"/>
                <a:ea typeface="Times New Roman" panose="02020603050405020304" pitchFamily="18" charset="0"/>
                <a:sym typeface="Wingdings" pitchFamily="2" charset="2"/>
              </a:rPr>
              <a:t></a:t>
            </a:r>
            <a:r>
              <a:rPr lang="en-US" sz="1800" dirty="0">
                <a:effectLst/>
                <a:latin typeface="Arial" panose="020B0604020202020204" pitchFamily="34" charset="0"/>
                <a:ea typeface="Times New Roman" panose="02020603050405020304" pitchFamily="18" charset="0"/>
              </a:rPr>
              <a:t> Open Project]</a:t>
            </a:r>
          </a:p>
          <a:p>
            <a:pPr marL="690245" marR="0" indent="-342900">
              <a:lnSpc>
                <a:spcPct val="107000"/>
              </a:lnSpc>
              <a:spcBef>
                <a:spcPts val="1200"/>
              </a:spcBef>
              <a:spcAft>
                <a:spcPts val="600"/>
              </a:spcAft>
              <a:buFont typeface="+mj-lt"/>
              <a:buAutoNum type="alphaLcParenR"/>
            </a:pPr>
            <a:r>
              <a:rPr lang="en-US" sz="1800" dirty="0">
                <a:effectLst/>
                <a:latin typeface="Arial" panose="020B0604020202020204" pitchFamily="34" charset="0"/>
                <a:ea typeface="Times New Roman" panose="02020603050405020304" pitchFamily="18" charset="0"/>
              </a:rPr>
              <a:t>Navigate to the </a:t>
            </a:r>
            <a:r>
              <a:rPr lang="en-US" sz="1800" b="1" dirty="0">
                <a:effectLst/>
                <a:latin typeface="Arial" panose="020B0604020202020204" pitchFamily="34" charset="0"/>
                <a:ea typeface="Times New Roman" panose="02020603050405020304" pitchFamily="18" charset="0"/>
              </a:rPr>
              <a:t>CNANO_SAME51_RNBD451\same51n_rnbd451\firmware</a:t>
            </a:r>
            <a:r>
              <a:rPr lang="en-US" sz="1800" dirty="0">
                <a:effectLst/>
                <a:latin typeface="Arial" panose="020B0604020202020204" pitchFamily="34" charset="0"/>
                <a:ea typeface="Times New Roman" panose="02020603050405020304" pitchFamily="18" charset="0"/>
              </a:rPr>
              <a:t> folder</a:t>
            </a:r>
          </a:p>
          <a:p>
            <a:pPr marL="690245" marR="0" indent="-342900">
              <a:lnSpc>
                <a:spcPct val="107000"/>
              </a:lnSpc>
              <a:spcBef>
                <a:spcPts val="1200"/>
              </a:spcBef>
              <a:spcAft>
                <a:spcPts val="600"/>
              </a:spcAft>
              <a:buFont typeface="+mj-lt"/>
              <a:buAutoNum type="alphaLcParenR"/>
            </a:pPr>
            <a:r>
              <a:rPr lang="en-US" sz="1800" dirty="0">
                <a:effectLst/>
                <a:latin typeface="Arial" panose="020B0604020202020204" pitchFamily="34" charset="0"/>
                <a:ea typeface="Times New Roman" panose="02020603050405020304" pitchFamily="18" charset="0"/>
              </a:rPr>
              <a:t>Select (click on) the </a:t>
            </a:r>
            <a:r>
              <a:rPr lang="en-US" sz="1800" b="1" dirty="0">
                <a:effectLst/>
                <a:latin typeface="Arial" panose="020B0604020202020204" pitchFamily="34" charset="0"/>
                <a:ea typeface="Times New Roman" panose="02020603050405020304" pitchFamily="18" charset="0"/>
              </a:rPr>
              <a:t>sam_e51_cnano_rnbd451.X</a:t>
            </a:r>
            <a:r>
              <a:rPr lang="en-US" sz="1800" dirty="0">
                <a:effectLst/>
                <a:latin typeface="Arial" panose="020B0604020202020204" pitchFamily="34" charset="0"/>
                <a:ea typeface="Times New Roman" panose="02020603050405020304" pitchFamily="18" charset="0"/>
              </a:rPr>
              <a:t> project folder</a:t>
            </a:r>
          </a:p>
          <a:p>
            <a:pPr marL="690245" marR="0" indent="-342900">
              <a:lnSpc>
                <a:spcPct val="107000"/>
              </a:lnSpc>
              <a:spcBef>
                <a:spcPts val="1200"/>
              </a:spcBef>
              <a:spcAft>
                <a:spcPts val="600"/>
              </a:spcAft>
              <a:buFont typeface="+mj-lt"/>
              <a:buAutoNum type="alphaLcParenR"/>
            </a:pPr>
            <a:r>
              <a:rPr lang="en-US" sz="1800" dirty="0">
                <a:effectLst/>
                <a:latin typeface="Arial" panose="020B0604020202020204" pitchFamily="34" charset="0"/>
                <a:ea typeface="Times New Roman" panose="02020603050405020304" pitchFamily="18" charset="0"/>
              </a:rPr>
              <a:t>Click on the </a:t>
            </a:r>
            <a:r>
              <a:rPr lang="en-US" sz="1800" b="1" dirty="0">
                <a:effectLst/>
                <a:latin typeface="Arial" panose="020B0604020202020204" pitchFamily="34" charset="0"/>
                <a:ea typeface="Times New Roman" panose="02020603050405020304" pitchFamily="18" charset="0"/>
              </a:rPr>
              <a:t>Open Project </a:t>
            </a:r>
            <a:r>
              <a:rPr lang="en-US" sz="1800" dirty="0">
                <a:effectLst/>
                <a:latin typeface="Arial" panose="020B0604020202020204" pitchFamily="34" charset="0"/>
                <a:ea typeface="Times New Roman" panose="02020603050405020304" pitchFamily="18" charset="0"/>
              </a:rPr>
              <a:t>button</a:t>
            </a:r>
          </a:p>
          <a:p>
            <a:pPr marL="457200" marR="0" indent="-457200">
              <a:lnSpc>
                <a:spcPct val="107000"/>
              </a:lnSpc>
              <a:spcBef>
                <a:spcPts val="1200"/>
              </a:spcBef>
              <a:spcAft>
                <a:spcPts val="600"/>
              </a:spcAft>
            </a:pPr>
            <a:r>
              <a:rPr lang="en-US" sz="1800" b="1" dirty="0">
                <a:solidFill>
                  <a:srgbClr val="FF0000"/>
                </a:solidFill>
                <a:effectLst/>
                <a:latin typeface="Arial" panose="020B0604020202020204" pitchFamily="34" charset="0"/>
                <a:ea typeface="Times New Roman" panose="02020603050405020304" pitchFamily="18" charset="0"/>
              </a:rPr>
              <a:t>STEP 3: </a:t>
            </a:r>
            <a:r>
              <a:rPr lang="en-US" sz="1800" b="1" dirty="0">
                <a:effectLst/>
                <a:latin typeface="Arial" panose="020B0604020202020204" pitchFamily="34" charset="0"/>
                <a:ea typeface="Times New Roman" panose="02020603050405020304" pitchFamily="18" charset="0"/>
              </a:rPr>
              <a:t>Clean and Build the Project</a:t>
            </a:r>
            <a:endParaRPr lang="en-US" sz="1800" dirty="0">
              <a:effectLst/>
              <a:latin typeface="Arial" panose="020B0604020202020204" pitchFamily="34" charset="0"/>
              <a:ea typeface="Times New Roman" panose="02020603050405020304" pitchFamily="18" charset="0"/>
            </a:endParaRPr>
          </a:p>
          <a:p>
            <a:pPr marL="923290" marR="0" indent="-575945">
              <a:lnSpc>
                <a:spcPct val="107000"/>
              </a:lnSpc>
              <a:spcBef>
                <a:spcPts val="1200"/>
              </a:spcBef>
              <a:spcAft>
                <a:spcPts val="600"/>
              </a:spcAft>
            </a:pPr>
            <a:r>
              <a:rPr lang="en-US" sz="1800" dirty="0">
                <a:effectLst/>
                <a:latin typeface="Arial" panose="020B0604020202020204" pitchFamily="34" charset="0"/>
                <a:ea typeface="Times New Roman" panose="02020603050405020304" pitchFamily="18" charset="0"/>
              </a:rPr>
              <a:t>Click on the </a:t>
            </a:r>
            <a:r>
              <a:rPr lang="en-US" sz="1800" b="1" dirty="0">
                <a:effectLst/>
                <a:latin typeface="Arial" panose="020B0604020202020204" pitchFamily="34" charset="0"/>
                <a:ea typeface="Times New Roman" panose="02020603050405020304" pitchFamily="18" charset="0"/>
              </a:rPr>
              <a:t>Clean and Build Main Project</a:t>
            </a:r>
            <a:r>
              <a:rPr lang="en-US" sz="1800" dirty="0">
                <a:effectLst/>
                <a:latin typeface="Arial" panose="020B0604020202020204" pitchFamily="34" charset="0"/>
                <a:ea typeface="Times New Roman" panose="02020603050405020304" pitchFamily="18" charset="0"/>
              </a:rPr>
              <a:t> icon in the MPLAB X main toolbar</a:t>
            </a:r>
          </a:p>
          <a:p>
            <a:endParaRPr lang="en-US" sz="2000" dirty="0"/>
          </a:p>
          <a:p>
            <a:endParaRPr lang="en-US" dirty="0"/>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CAF2B978-8883-E4D9-D5E8-30E33767B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949" y="5182413"/>
            <a:ext cx="5156200" cy="1409700"/>
          </a:xfrm>
          <a:prstGeom prst="rect">
            <a:avLst/>
          </a:prstGeom>
        </p:spPr>
      </p:pic>
      <p:sp>
        <p:nvSpPr>
          <p:cNvPr id="8" name="Right Arrow 7">
            <a:extLst>
              <a:ext uri="{FF2B5EF4-FFF2-40B4-BE49-F238E27FC236}">
                <a16:creationId xmlns:a16="http://schemas.microsoft.com/office/drawing/2014/main" id="{7E5F9613-C9B4-A621-2173-3A49D330AB77}"/>
              </a:ext>
            </a:extLst>
          </p:cNvPr>
          <p:cNvSpPr/>
          <p:nvPr/>
        </p:nvSpPr>
        <p:spPr>
          <a:xfrm>
            <a:off x="936440" y="5240592"/>
            <a:ext cx="838200" cy="558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a:solidFill>
                  <a:srgbClr val="FFFF00"/>
                </a:solidFill>
                <a:effectLst/>
                <a:latin typeface="Arial" panose="020B0604020202020204" pitchFamily="34" charset="0"/>
                <a:ea typeface="Times New Roman" panose="02020603050405020304" pitchFamily="18" charset="0"/>
              </a:rPr>
              <a:t>CLICK</a:t>
            </a:r>
            <a:endParaRPr lang="en-US" sz="1100">
              <a:effectLst/>
              <a:latin typeface="Arial" panose="020B0604020202020204" pitchFamily="34" charset="0"/>
              <a:ea typeface="Times New Roman" panose="02020603050405020304" pitchFamily="18" charset="0"/>
            </a:endParaRPr>
          </a:p>
        </p:txBody>
      </p:sp>
      <p:pic>
        <p:nvPicPr>
          <p:cNvPr id="9" name="Picture 8" descr="A black text on a white background&#10;&#10;Description automatically generated">
            <a:extLst>
              <a:ext uri="{FF2B5EF4-FFF2-40B4-BE49-F238E27FC236}">
                <a16:creationId xmlns:a16="http://schemas.microsoft.com/office/drawing/2014/main" id="{00FBCB51-BC78-FECA-56D9-295883A977E3}"/>
              </a:ext>
            </a:extLst>
          </p:cNvPr>
          <p:cNvPicPr>
            <a:picLocks noChangeAspect="1"/>
          </p:cNvPicPr>
          <p:nvPr/>
        </p:nvPicPr>
        <p:blipFill>
          <a:blip r:embed="rId3"/>
          <a:stretch>
            <a:fillRect/>
          </a:stretch>
        </p:blipFill>
        <p:spPr>
          <a:xfrm>
            <a:off x="9574022" y="6138164"/>
            <a:ext cx="2578100" cy="698500"/>
          </a:xfrm>
          <a:prstGeom prst="rect">
            <a:avLst/>
          </a:prstGeom>
        </p:spPr>
      </p:pic>
    </p:spTree>
    <p:extLst>
      <p:ext uri="{BB962C8B-B14F-4D97-AF65-F5344CB8AC3E}">
        <p14:creationId xmlns:p14="http://schemas.microsoft.com/office/powerpoint/2010/main" val="3967660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ack text on a white background&#10;&#10;Description automatically generated">
            <a:extLst>
              <a:ext uri="{FF2B5EF4-FFF2-40B4-BE49-F238E27FC236}">
                <a16:creationId xmlns:a16="http://schemas.microsoft.com/office/drawing/2014/main" id="{09D2296F-2ED2-269F-F48E-CBFBEF84AB88}"/>
              </a:ext>
            </a:extLst>
          </p:cNvPr>
          <p:cNvPicPr>
            <a:picLocks noChangeAspect="1"/>
          </p:cNvPicPr>
          <p:nvPr/>
        </p:nvPicPr>
        <p:blipFill>
          <a:blip r:embed="rId2"/>
          <a:stretch>
            <a:fillRect/>
          </a:stretch>
        </p:blipFill>
        <p:spPr>
          <a:xfrm>
            <a:off x="9574022" y="6138164"/>
            <a:ext cx="2578100" cy="698500"/>
          </a:xfrm>
          <a:prstGeom prst="rect">
            <a:avLst/>
          </a:prstGeom>
        </p:spPr>
      </p:pic>
      <p:sp>
        <p:nvSpPr>
          <p:cNvPr id="2" name="TextBox 1">
            <a:extLst>
              <a:ext uri="{FF2B5EF4-FFF2-40B4-BE49-F238E27FC236}">
                <a16:creationId xmlns:a16="http://schemas.microsoft.com/office/drawing/2014/main" id="{EF6874F3-7045-70A8-1F64-660B9B5BFFB9}"/>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Demo Procedure</a:t>
            </a:r>
          </a:p>
        </p:txBody>
      </p:sp>
      <p:sp>
        <p:nvSpPr>
          <p:cNvPr id="4" name="TextBox 3">
            <a:extLst>
              <a:ext uri="{FF2B5EF4-FFF2-40B4-BE49-F238E27FC236}">
                <a16:creationId xmlns:a16="http://schemas.microsoft.com/office/drawing/2014/main" id="{59283A62-0A20-08C9-E3ED-FBC140B2DD10}"/>
              </a:ext>
            </a:extLst>
          </p:cNvPr>
          <p:cNvSpPr txBox="1"/>
          <p:nvPr/>
        </p:nvSpPr>
        <p:spPr>
          <a:xfrm>
            <a:off x="567827" y="924495"/>
            <a:ext cx="10825103" cy="5561651"/>
          </a:xfrm>
          <a:prstGeom prst="rect">
            <a:avLst/>
          </a:prstGeom>
          <a:noFill/>
        </p:spPr>
        <p:txBody>
          <a:bodyPr wrap="square" rtlCol="0">
            <a:spAutoFit/>
          </a:bodyPr>
          <a:lstStyle/>
          <a:p>
            <a:pPr marL="457200" marR="0" indent="-457200">
              <a:lnSpc>
                <a:spcPct val="107000"/>
              </a:lnSpc>
              <a:spcBef>
                <a:spcPts val="1200"/>
              </a:spcBef>
              <a:spcAft>
                <a:spcPts val="600"/>
              </a:spcAft>
            </a:pPr>
            <a:r>
              <a:rPr lang="en-US" sz="1800" b="1" dirty="0">
                <a:solidFill>
                  <a:srgbClr val="FF0000"/>
                </a:solidFill>
                <a:effectLst/>
                <a:latin typeface="Arial" panose="020B0604020202020204" pitchFamily="34" charset="0"/>
                <a:ea typeface="Times New Roman" panose="02020603050405020304" pitchFamily="18" charset="0"/>
              </a:rPr>
              <a:t>STEP 4: </a:t>
            </a:r>
            <a:r>
              <a:rPr lang="en-US" sz="1800" b="1" dirty="0">
                <a:effectLst/>
                <a:latin typeface="Arial" panose="020B0604020202020204" pitchFamily="34" charset="0"/>
                <a:ea typeface="Times New Roman" panose="02020603050405020304" pitchFamily="18" charset="0"/>
              </a:rPr>
              <a:t>Program the ATSAME51 MCU</a:t>
            </a:r>
            <a:endParaRPr lang="en-US" b="1" dirty="0">
              <a:latin typeface="Arial" panose="020B0604020202020204" pitchFamily="34" charset="0"/>
              <a:ea typeface="Times New Roman" panose="02020603050405020304" pitchFamily="18" charset="0"/>
            </a:endParaRPr>
          </a:p>
          <a:p>
            <a:pPr marR="0">
              <a:lnSpc>
                <a:spcPct val="107000"/>
              </a:lnSpc>
              <a:spcBef>
                <a:spcPts val="1200"/>
              </a:spcBef>
              <a:spcAft>
                <a:spcPts val="600"/>
              </a:spcAft>
            </a:pPr>
            <a:r>
              <a:rPr lang="en-US" dirty="0">
                <a:effectLst/>
                <a:latin typeface="Arial" panose="020B0604020202020204" pitchFamily="34" charset="0"/>
                <a:ea typeface="Times New Roman" panose="02020603050405020304" pitchFamily="18" charset="0"/>
              </a:rPr>
              <a:t>a) Click on the </a:t>
            </a:r>
            <a:r>
              <a:rPr lang="en-US" b="1" dirty="0">
                <a:effectLst/>
                <a:latin typeface="Arial" panose="020B0604020202020204" pitchFamily="34" charset="0"/>
                <a:ea typeface="Times New Roman" panose="02020603050405020304" pitchFamily="18" charset="0"/>
              </a:rPr>
              <a:t>Make and Program Device Main Project</a:t>
            </a:r>
            <a:r>
              <a:rPr lang="en-US" dirty="0">
                <a:effectLst/>
                <a:latin typeface="Arial" panose="020B0604020202020204" pitchFamily="34" charset="0"/>
                <a:ea typeface="Times New Roman" panose="02020603050405020304" pitchFamily="18" charset="0"/>
              </a:rPr>
              <a:t> icon in the MPLAB X main toolbar</a:t>
            </a:r>
          </a:p>
          <a:p>
            <a:endParaRPr lang="en-US" dirty="0"/>
          </a:p>
          <a:p>
            <a:endParaRPr lang="en-US" dirty="0"/>
          </a:p>
          <a:p>
            <a:endParaRPr lang="en-US" dirty="0"/>
          </a:p>
          <a:p>
            <a:r>
              <a:rPr lang="en-US" dirty="0">
                <a:effectLst/>
                <a:latin typeface="Arial" panose="020B0604020202020204" pitchFamily="34" charset="0"/>
                <a:ea typeface="Times New Roman" panose="02020603050405020304" pitchFamily="18" charset="0"/>
              </a:rPr>
              <a:t>b) Verify that the programming phase was successful</a:t>
            </a:r>
          </a:p>
          <a:p>
            <a:endParaRPr lang="en-US" dirty="0"/>
          </a:p>
          <a:p>
            <a:endParaRPr lang="en-US" dirty="0"/>
          </a:p>
          <a:p>
            <a:endParaRPr lang="en-US" dirty="0"/>
          </a:p>
          <a:p>
            <a:endParaRPr lang="en-US" dirty="0"/>
          </a:p>
          <a:p>
            <a:endParaRPr lang="en-US" dirty="0"/>
          </a:p>
          <a:p>
            <a:pPr marL="575945" marR="0" indent="-575945">
              <a:lnSpc>
                <a:spcPct val="107000"/>
              </a:lnSpc>
              <a:spcBef>
                <a:spcPts val="1200"/>
              </a:spcBef>
              <a:spcAft>
                <a:spcPts val="600"/>
              </a:spcAft>
            </a:pPr>
            <a:r>
              <a:rPr lang="en-US" sz="1800" b="1" dirty="0">
                <a:solidFill>
                  <a:srgbClr val="FF0000"/>
                </a:solidFill>
                <a:effectLst/>
                <a:latin typeface="Arial" panose="020B0604020202020204" pitchFamily="34" charset="0"/>
                <a:ea typeface="Times New Roman" panose="02020603050405020304" pitchFamily="18" charset="0"/>
              </a:rPr>
              <a:t>STEP 5: </a:t>
            </a:r>
            <a:r>
              <a:rPr lang="en-US" sz="1800" b="1" dirty="0">
                <a:effectLst/>
                <a:latin typeface="Arial" panose="020B0604020202020204" pitchFamily="34" charset="0"/>
                <a:ea typeface="Times New Roman" panose="02020603050405020304" pitchFamily="18" charset="0"/>
              </a:rPr>
              <a:t>Connect to the RNBD451 Module Using the Microchip Bluetooth Data (MBD) Application</a:t>
            </a:r>
            <a:endParaRPr lang="en-US" sz="1800" dirty="0">
              <a:effectLst/>
              <a:latin typeface="Arial" panose="020B0604020202020204" pitchFamily="34" charset="0"/>
              <a:ea typeface="Times New Roman" panose="02020603050405020304" pitchFamily="18" charset="0"/>
            </a:endParaRPr>
          </a:p>
          <a:p>
            <a:pPr marL="1033145" marR="0" indent="-575945">
              <a:lnSpc>
                <a:spcPct val="107000"/>
              </a:lnSpc>
              <a:spcBef>
                <a:spcPts val="1200"/>
              </a:spcBef>
              <a:spcAft>
                <a:spcPts val="600"/>
              </a:spcAft>
            </a:pPr>
            <a:r>
              <a:rPr lang="en-US" sz="1800" dirty="0">
                <a:effectLst/>
                <a:latin typeface="Arial" panose="020B0604020202020204" pitchFamily="34" charset="0"/>
                <a:ea typeface="Times New Roman" panose="02020603050405020304" pitchFamily="18" charset="0"/>
              </a:rPr>
              <a:t>Follow the procedure outlined in Section 7.2.2.1 (“Text Mode”) of the </a:t>
            </a:r>
            <a:r>
              <a:rPr lang="en-US" sz="1800" u="sng" dirty="0">
                <a:solidFill>
                  <a:srgbClr val="0000FF"/>
                </a:solidFill>
                <a:effectLst/>
                <a:latin typeface="Arial" panose="020B0604020202020204" pitchFamily="34" charset="0"/>
                <a:ea typeface="Times New Roman" panose="02020603050405020304" pitchFamily="18" charset="0"/>
                <a:hlinkClick r:id="rId3"/>
              </a:rPr>
              <a:t>RNBD451 Bluetooth Low Energy Module User’s Guide</a:t>
            </a:r>
            <a:endParaRPr lang="en-US" sz="1800" dirty="0">
              <a:effectLst/>
              <a:latin typeface="Arial" panose="020B0604020202020204" pitchFamily="34" charset="0"/>
              <a:ea typeface="Times New Roman" panose="02020603050405020304" pitchFamily="18" charset="0"/>
            </a:endParaRPr>
          </a:p>
          <a:p>
            <a:pPr marL="457200" marR="0">
              <a:lnSpc>
                <a:spcPct val="107000"/>
              </a:lnSpc>
              <a:spcBef>
                <a:spcPts val="1200"/>
              </a:spcBef>
              <a:spcAft>
                <a:spcPts val="600"/>
              </a:spcAft>
            </a:pPr>
            <a:r>
              <a:rPr lang="en-US" sz="1800" u="sng" dirty="0">
                <a:solidFill>
                  <a:srgbClr val="0000FF"/>
                </a:solidFill>
                <a:effectLst/>
                <a:latin typeface="Arial" panose="020B0604020202020204" pitchFamily="34" charset="0"/>
                <a:ea typeface="Times New Roman" panose="02020603050405020304" pitchFamily="18" charset="0"/>
                <a:hlinkClick r:id="rId4"/>
              </a:rPr>
              <a:t>https://onlinedocs.microchip.com/oxy/GUID-26457D23-798C-47B0-9F40-C5DA6E995C6F-en-US-2/GUID-4D5EDD33-45BA-469D-BB9F-DE40465F8E82.html</a:t>
            </a:r>
            <a:endParaRPr lang="en-US" sz="1800" dirty="0">
              <a:effectLst/>
              <a:latin typeface="Arial" panose="020B0604020202020204" pitchFamily="34" charset="0"/>
              <a:ea typeface="Times New Roman" panose="02020603050405020304" pitchFamily="18" charset="0"/>
            </a:endParaRPr>
          </a:p>
        </p:txBody>
      </p:sp>
      <p:pic>
        <p:nvPicPr>
          <p:cNvPr id="12" name="Picture 11">
            <a:extLst>
              <a:ext uri="{FF2B5EF4-FFF2-40B4-BE49-F238E27FC236}">
                <a16:creationId xmlns:a16="http://schemas.microsoft.com/office/drawing/2014/main" id="{D9E6BC65-EB56-D818-B151-9B574C0E04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1395" y="3069463"/>
            <a:ext cx="6492240" cy="1240790"/>
          </a:xfrm>
          <a:prstGeom prst="rect">
            <a:avLst/>
          </a:prstGeom>
        </p:spPr>
      </p:pic>
      <p:sp>
        <p:nvSpPr>
          <p:cNvPr id="13" name="Oval 12">
            <a:extLst>
              <a:ext uri="{FF2B5EF4-FFF2-40B4-BE49-F238E27FC236}">
                <a16:creationId xmlns:a16="http://schemas.microsoft.com/office/drawing/2014/main" id="{21B42215-9A7F-E16D-440F-F484B967DA5E}"/>
              </a:ext>
            </a:extLst>
          </p:cNvPr>
          <p:cNvSpPr/>
          <p:nvPr/>
        </p:nvSpPr>
        <p:spPr>
          <a:xfrm>
            <a:off x="909203" y="3938599"/>
            <a:ext cx="1600200" cy="190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4" name="Picture 13" descr="Graphical user interface, text, application, chat or text message&#10;&#10;Description automatically generated">
            <a:extLst>
              <a:ext uri="{FF2B5EF4-FFF2-40B4-BE49-F238E27FC236}">
                <a16:creationId xmlns:a16="http://schemas.microsoft.com/office/drawing/2014/main" id="{E98177C4-8C57-02A0-A234-117E419378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8986" y="1813433"/>
            <a:ext cx="3416300" cy="1256030"/>
          </a:xfrm>
          <a:prstGeom prst="rect">
            <a:avLst/>
          </a:prstGeom>
        </p:spPr>
      </p:pic>
      <p:sp>
        <p:nvSpPr>
          <p:cNvPr id="8" name="Right Arrow 7">
            <a:extLst>
              <a:ext uri="{FF2B5EF4-FFF2-40B4-BE49-F238E27FC236}">
                <a16:creationId xmlns:a16="http://schemas.microsoft.com/office/drawing/2014/main" id="{7E5F9613-C9B4-A621-2173-3A49D330AB77}"/>
              </a:ext>
            </a:extLst>
          </p:cNvPr>
          <p:cNvSpPr/>
          <p:nvPr/>
        </p:nvSpPr>
        <p:spPr>
          <a:xfrm>
            <a:off x="5899860" y="1792097"/>
            <a:ext cx="838200" cy="558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dirty="0">
                <a:solidFill>
                  <a:srgbClr val="FFFF00"/>
                </a:solidFill>
                <a:effectLst/>
                <a:latin typeface="Arial" panose="020B0604020202020204" pitchFamily="34" charset="0"/>
                <a:ea typeface="Times New Roman" panose="02020603050405020304" pitchFamily="18" charset="0"/>
              </a:rPr>
              <a:t>CLICK</a:t>
            </a:r>
            <a:endParaRPr lang="en-US" sz="1100" dirty="0">
              <a:effectLst/>
              <a:latin typeface="Arial" panose="020B0604020202020204" pitchFamily="34" charset="0"/>
              <a:ea typeface="Times New Roman" panose="02020603050405020304" pitchFamily="18" charset="0"/>
            </a:endParaRPr>
          </a:p>
        </p:txBody>
      </p:sp>
      <p:sp>
        <p:nvSpPr>
          <p:cNvPr id="15" name="Right Arrow 14">
            <a:extLst>
              <a:ext uri="{FF2B5EF4-FFF2-40B4-BE49-F238E27FC236}">
                <a16:creationId xmlns:a16="http://schemas.microsoft.com/office/drawing/2014/main" id="{436FC1E8-E169-CE20-60DE-14759E49973B}"/>
              </a:ext>
            </a:extLst>
          </p:cNvPr>
          <p:cNvSpPr/>
          <p:nvPr/>
        </p:nvSpPr>
        <p:spPr>
          <a:xfrm>
            <a:off x="215783" y="5949571"/>
            <a:ext cx="838200" cy="558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dirty="0">
                <a:solidFill>
                  <a:srgbClr val="FFFF00"/>
                </a:solidFill>
                <a:effectLst/>
                <a:latin typeface="Arial" panose="020B0604020202020204" pitchFamily="34" charset="0"/>
                <a:ea typeface="Times New Roman" panose="02020603050405020304" pitchFamily="18" charset="0"/>
              </a:rPr>
              <a:t>CLICK</a:t>
            </a:r>
            <a:endParaRPr lang="en-US" sz="11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43339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FCB696B0-08D1-C252-1C06-57844352E419}"/>
              </a:ext>
            </a:extLst>
          </p:cNvPr>
          <p:cNvPicPr>
            <a:picLocks noChangeAspect="1"/>
          </p:cNvPicPr>
          <p:nvPr/>
        </p:nvPicPr>
        <p:blipFill>
          <a:blip r:embed="rId2"/>
          <a:stretch>
            <a:fillRect/>
          </a:stretch>
        </p:blipFill>
        <p:spPr>
          <a:xfrm>
            <a:off x="895097" y="5163833"/>
            <a:ext cx="7772400" cy="1509319"/>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3F0B1816-7CAB-7D79-89A2-536C75A81A1D}"/>
              </a:ext>
            </a:extLst>
          </p:cNvPr>
          <p:cNvPicPr>
            <a:picLocks noChangeAspect="1"/>
          </p:cNvPicPr>
          <p:nvPr/>
        </p:nvPicPr>
        <p:blipFill>
          <a:blip r:embed="rId3"/>
          <a:stretch>
            <a:fillRect/>
          </a:stretch>
        </p:blipFill>
        <p:spPr>
          <a:xfrm>
            <a:off x="895097" y="3309322"/>
            <a:ext cx="7469762" cy="1544672"/>
          </a:xfrm>
          <a:prstGeom prst="rect">
            <a:avLst/>
          </a:prstGeom>
        </p:spPr>
      </p:pic>
      <p:pic>
        <p:nvPicPr>
          <p:cNvPr id="16" name="Picture 15" descr="A black text on a white background&#10;&#10;Description automatically generated">
            <a:extLst>
              <a:ext uri="{FF2B5EF4-FFF2-40B4-BE49-F238E27FC236}">
                <a16:creationId xmlns:a16="http://schemas.microsoft.com/office/drawing/2014/main" id="{09D2296F-2ED2-269F-F48E-CBFBEF84AB88}"/>
              </a:ext>
            </a:extLst>
          </p:cNvPr>
          <p:cNvPicPr>
            <a:picLocks noChangeAspect="1"/>
          </p:cNvPicPr>
          <p:nvPr/>
        </p:nvPicPr>
        <p:blipFill>
          <a:blip r:embed="rId4"/>
          <a:stretch>
            <a:fillRect/>
          </a:stretch>
        </p:blipFill>
        <p:spPr>
          <a:xfrm>
            <a:off x="9574022" y="6138164"/>
            <a:ext cx="2578100" cy="698500"/>
          </a:xfrm>
          <a:prstGeom prst="rect">
            <a:avLst/>
          </a:prstGeom>
        </p:spPr>
      </p:pic>
      <p:sp>
        <p:nvSpPr>
          <p:cNvPr id="2" name="TextBox 1">
            <a:extLst>
              <a:ext uri="{FF2B5EF4-FFF2-40B4-BE49-F238E27FC236}">
                <a16:creationId xmlns:a16="http://schemas.microsoft.com/office/drawing/2014/main" id="{EF6874F3-7045-70A8-1F64-660B9B5BFFB9}"/>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Demo Procedure</a:t>
            </a:r>
          </a:p>
        </p:txBody>
      </p:sp>
      <p:sp>
        <p:nvSpPr>
          <p:cNvPr id="4" name="TextBox 3">
            <a:extLst>
              <a:ext uri="{FF2B5EF4-FFF2-40B4-BE49-F238E27FC236}">
                <a16:creationId xmlns:a16="http://schemas.microsoft.com/office/drawing/2014/main" id="{59283A62-0A20-08C9-E3ED-FBC140B2DD10}"/>
              </a:ext>
            </a:extLst>
          </p:cNvPr>
          <p:cNvSpPr txBox="1"/>
          <p:nvPr/>
        </p:nvSpPr>
        <p:spPr>
          <a:xfrm>
            <a:off x="567826" y="924495"/>
            <a:ext cx="10564209" cy="4691990"/>
          </a:xfrm>
          <a:prstGeom prst="rect">
            <a:avLst/>
          </a:prstGeom>
          <a:noFill/>
        </p:spPr>
        <p:txBody>
          <a:bodyPr wrap="square" rtlCol="0">
            <a:spAutoFit/>
          </a:bodyPr>
          <a:lstStyle/>
          <a:p>
            <a:pPr marL="457200" marR="0" indent="-457200">
              <a:lnSpc>
                <a:spcPct val="107000"/>
              </a:lnSpc>
              <a:spcBef>
                <a:spcPts val="1200"/>
              </a:spcBef>
              <a:spcAft>
                <a:spcPts val="600"/>
              </a:spcAft>
            </a:pPr>
            <a:r>
              <a:rPr lang="en-US" sz="1800" b="1" dirty="0">
                <a:solidFill>
                  <a:srgbClr val="FF0000"/>
                </a:solidFill>
                <a:effectLst/>
                <a:latin typeface="Arial" panose="020B0604020202020204" pitchFamily="34" charset="0"/>
                <a:ea typeface="Times New Roman" panose="02020603050405020304" pitchFamily="18" charset="0"/>
              </a:rPr>
              <a:t>STEP 6: </a:t>
            </a:r>
            <a:r>
              <a:rPr lang="en-US" sz="1800" b="1" dirty="0">
                <a:effectLst/>
                <a:latin typeface="Arial" panose="020B0604020202020204" pitchFamily="34" charset="0"/>
                <a:ea typeface="Times New Roman" panose="02020603050405020304" pitchFamily="18" charset="0"/>
              </a:rPr>
              <a:t>Change LED0 toggle rate</a:t>
            </a:r>
            <a:endParaRPr lang="en-US" b="1" dirty="0">
              <a:latin typeface="Arial" panose="020B0604020202020204" pitchFamily="34" charset="0"/>
              <a:ea typeface="Times New Roman" panose="02020603050405020304" pitchFamily="18" charset="0"/>
            </a:endParaRPr>
          </a:p>
          <a:p>
            <a:pPr marR="0">
              <a:lnSpc>
                <a:spcPct val="107000"/>
              </a:lnSpc>
              <a:spcBef>
                <a:spcPts val="1200"/>
              </a:spcBef>
              <a:spcAft>
                <a:spcPts val="600"/>
              </a:spcAft>
            </a:pPr>
            <a:r>
              <a:rPr lang="en-US" dirty="0">
                <a:effectLst/>
                <a:latin typeface="Arial" panose="020B0604020202020204" pitchFamily="34" charset="0"/>
                <a:ea typeface="Times New Roman" panose="02020603050405020304" pitchFamily="18" charset="0"/>
              </a:rPr>
              <a:t>a) </a:t>
            </a:r>
            <a:r>
              <a:rPr lang="en-US" dirty="0">
                <a:latin typeface="Arial" panose="020B0604020202020204" pitchFamily="34" charset="0"/>
                <a:ea typeface="Times New Roman" panose="02020603050405020304" pitchFamily="18" charset="0"/>
              </a:rPr>
              <a:t>Press the SW0 button on the SAM E51 Curiosity Nano and note the LED toggle rate change</a:t>
            </a:r>
            <a:endParaRPr lang="en-US" dirty="0"/>
          </a:p>
          <a:p>
            <a:r>
              <a:rPr lang="en-US" dirty="0">
                <a:effectLst/>
                <a:latin typeface="Arial" panose="020B0604020202020204" pitchFamily="34" charset="0"/>
                <a:ea typeface="Times New Roman" panose="02020603050405020304" pitchFamily="18" charset="0"/>
              </a:rPr>
              <a:t>b) View the toggle rate confirmation messages in the Microchip Bluetooth Data (MBD) smartphone app</a:t>
            </a:r>
          </a:p>
          <a:p>
            <a:endParaRPr lang="en-US" dirty="0"/>
          </a:p>
          <a:p>
            <a:pPr marL="575945" marR="0" indent="-575945">
              <a:lnSpc>
                <a:spcPct val="107000"/>
              </a:lnSpc>
              <a:spcBef>
                <a:spcPts val="1200"/>
              </a:spcBef>
              <a:spcAft>
                <a:spcPts val="600"/>
              </a:spcAft>
            </a:pPr>
            <a:r>
              <a:rPr lang="en-US" sz="1800" b="1" dirty="0">
                <a:solidFill>
                  <a:srgbClr val="FF0000"/>
                </a:solidFill>
                <a:effectLst/>
                <a:latin typeface="Arial" panose="020B0604020202020204" pitchFamily="34" charset="0"/>
                <a:ea typeface="Times New Roman" panose="02020603050405020304" pitchFamily="18" charset="0"/>
              </a:rPr>
              <a:t>STEP 7: </a:t>
            </a:r>
            <a:r>
              <a:rPr lang="en-US" sz="1800" b="1" dirty="0">
                <a:effectLst/>
                <a:latin typeface="Arial" panose="020B0604020202020204" pitchFamily="34" charset="0"/>
                <a:ea typeface="Times New Roman" panose="02020603050405020304" pitchFamily="18" charset="0"/>
              </a:rPr>
              <a:t>Send text messages from PC to Smartphone and vice versa</a:t>
            </a:r>
            <a:endParaRPr lang="en-US" b="1" dirty="0">
              <a:latin typeface="Arial" panose="020B0604020202020204" pitchFamily="34" charset="0"/>
              <a:ea typeface="Times New Roman" panose="02020603050405020304" pitchFamily="18" charset="0"/>
            </a:endParaRPr>
          </a:p>
          <a:p>
            <a:pPr marR="0">
              <a:lnSpc>
                <a:spcPct val="107000"/>
              </a:lnSpc>
              <a:spcBef>
                <a:spcPts val="1200"/>
              </a:spcBef>
              <a:spcAft>
                <a:spcPts val="600"/>
              </a:spcAft>
            </a:pPr>
            <a:r>
              <a:rPr lang="en-US" dirty="0">
                <a:latin typeface="Arial" panose="020B0604020202020204" pitchFamily="34" charset="0"/>
                <a:ea typeface="Times New Roman" panose="02020603050405020304" pitchFamily="18" charset="0"/>
              </a:rPr>
              <a:t>a) Type characters in the terminal window and confirm reception/display in the MBD app</a:t>
            </a:r>
            <a:endParaRPr lang="en-US" dirty="0"/>
          </a:p>
          <a:p>
            <a:endParaRPr lang="en-US" dirty="0"/>
          </a:p>
          <a:p>
            <a:endParaRPr lang="en-US" dirty="0"/>
          </a:p>
          <a:p>
            <a:endParaRPr lang="en-US" dirty="0"/>
          </a:p>
          <a:p>
            <a:endParaRPr lang="en-US" dirty="0"/>
          </a:p>
          <a:p>
            <a:endParaRPr lang="en-US" dirty="0"/>
          </a:p>
          <a:p>
            <a:r>
              <a:rPr lang="en-US" dirty="0">
                <a:effectLst/>
                <a:latin typeface="Arial" panose="020B0604020202020204" pitchFamily="34" charset="0"/>
                <a:ea typeface="Times New Roman" panose="02020603050405020304" pitchFamily="18" charset="0"/>
              </a:rPr>
              <a:t>b) Type characters in the MBD app and confirm reception/display in the terminal window</a:t>
            </a:r>
            <a:endParaRPr lang="en-US" dirty="0"/>
          </a:p>
          <a:p>
            <a:pPr marL="575945" marR="0" indent="-575945">
              <a:lnSpc>
                <a:spcPct val="107000"/>
              </a:lnSpc>
              <a:spcBef>
                <a:spcPts val="1200"/>
              </a:spcBef>
              <a:spcAft>
                <a:spcPts val="600"/>
              </a:spcAft>
            </a:pPr>
            <a:endParaRPr lang="en-US" sz="1800" dirty="0">
              <a:effectLst/>
              <a:latin typeface="Arial" panose="020B0604020202020204" pitchFamily="34" charset="0"/>
              <a:ea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51BF8A90-2F1F-FD0A-EA5B-75444E7EF441}"/>
              </a:ext>
            </a:extLst>
          </p:cNvPr>
          <p:cNvCxnSpPr/>
          <p:nvPr/>
        </p:nvCxnSpPr>
        <p:spPr>
          <a:xfrm flipV="1">
            <a:off x="3309870" y="5937161"/>
            <a:ext cx="888643" cy="90152"/>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77D549D-95BC-77A6-B24C-2C247743FB1A}"/>
              </a:ext>
            </a:extLst>
          </p:cNvPr>
          <p:cNvCxnSpPr>
            <a:cxnSpLocks/>
          </p:cNvCxnSpPr>
          <p:nvPr/>
        </p:nvCxnSpPr>
        <p:spPr>
          <a:xfrm flipH="1">
            <a:off x="2189409" y="4068779"/>
            <a:ext cx="2617646" cy="599133"/>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C3ED89FD-BDF9-FC81-EF2E-AF1643430FCA}"/>
              </a:ext>
            </a:extLst>
          </p:cNvPr>
          <p:cNvSpPr/>
          <p:nvPr/>
        </p:nvSpPr>
        <p:spPr>
          <a:xfrm>
            <a:off x="914147" y="4604591"/>
            <a:ext cx="1268554" cy="1732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3792441-BFF0-1630-CF6F-41D693DCA69B}"/>
              </a:ext>
            </a:extLst>
          </p:cNvPr>
          <p:cNvSpPr/>
          <p:nvPr/>
        </p:nvSpPr>
        <p:spPr>
          <a:xfrm>
            <a:off x="759854" y="5937161"/>
            <a:ext cx="1275008" cy="201003"/>
          </a:xfrm>
          <a:prstGeom prst="ellipse">
            <a:avLst/>
          </a:prstGeom>
          <a:noFill/>
          <a:ln w="254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188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6874F3-7045-70A8-1F64-660B9B5BFFB9}"/>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Creating Custom GATT Services</a:t>
            </a:r>
          </a:p>
        </p:txBody>
      </p:sp>
      <p:sp>
        <p:nvSpPr>
          <p:cNvPr id="4" name="TextBox 3">
            <a:extLst>
              <a:ext uri="{FF2B5EF4-FFF2-40B4-BE49-F238E27FC236}">
                <a16:creationId xmlns:a16="http://schemas.microsoft.com/office/drawing/2014/main" id="{59283A62-0A20-08C9-E3ED-FBC140B2DD10}"/>
              </a:ext>
            </a:extLst>
          </p:cNvPr>
          <p:cNvSpPr txBox="1"/>
          <p:nvPr/>
        </p:nvSpPr>
        <p:spPr>
          <a:xfrm>
            <a:off x="567827" y="1058607"/>
            <a:ext cx="9983449" cy="3199722"/>
          </a:xfrm>
          <a:prstGeom prst="rect">
            <a:avLst/>
          </a:prstGeom>
          <a:noFill/>
        </p:spPr>
        <p:txBody>
          <a:bodyPr wrap="square" rtlCol="0">
            <a:spAutoFit/>
          </a:bodyPr>
          <a:lstStyle/>
          <a:p>
            <a:pPr marL="1033145" marR="0" indent="-575945">
              <a:lnSpc>
                <a:spcPct val="107000"/>
              </a:lnSpc>
              <a:spcBef>
                <a:spcPts val="1200"/>
              </a:spcBef>
              <a:spcAft>
                <a:spcPts val="600"/>
              </a:spcAft>
              <a:buFont typeface="Wingdings" pitchFamily="2" charset="2"/>
              <a:buChar char="q"/>
            </a:pPr>
            <a:r>
              <a:rPr lang="en-US" b="0" i="0" u="none" strike="noStrike" dirty="0">
                <a:solidFill>
                  <a:srgbClr val="000000"/>
                </a:solidFill>
                <a:effectLst/>
                <a:highlight>
                  <a:srgbClr val="FFFFFF"/>
                </a:highlight>
                <a:latin typeface="Arial" panose="020B0604020202020204" pitchFamily="34" charset="0"/>
                <a:cs typeface="Arial" panose="020B0604020202020204" pitchFamily="34" charset="0"/>
              </a:rPr>
              <a:t>The </a:t>
            </a:r>
            <a:r>
              <a:rPr lang="en-US" b="0" i="0" u="none" strike="noStrike" dirty="0">
                <a:solidFill>
                  <a:srgbClr val="000000"/>
                </a:solidFill>
                <a:effectLst/>
                <a:latin typeface="Arial" panose="020B0604020202020204" pitchFamily="34" charset="0"/>
                <a:cs typeface="Arial" panose="020B0604020202020204" pitchFamily="34" charset="0"/>
              </a:rPr>
              <a:t>RNBD451</a:t>
            </a:r>
            <a:r>
              <a:rPr lang="en-US" b="0" i="0" u="none" strike="noStrike" dirty="0">
                <a:solidFill>
                  <a:srgbClr val="000000"/>
                </a:solidFill>
                <a:effectLst/>
                <a:highlight>
                  <a:srgbClr val="FFFFFF"/>
                </a:highlight>
                <a:latin typeface="Arial" panose="020B0604020202020204" pitchFamily="34" charset="0"/>
                <a:cs typeface="Arial" panose="020B0604020202020204" pitchFamily="34" charset="0"/>
              </a:rPr>
              <a:t> module allows the user to create Bluetooth SIG-defined public GATT services as well as customer private services through simple UART commands. The specifications published by the Bluetooth SIG defines the public GATT services while the user defines their own private GATT services.</a:t>
            </a:r>
            <a:endParaRPr lang="en-US" sz="1800" dirty="0">
              <a:effectLst/>
              <a:latin typeface="Arial" panose="020B0604020202020204" pitchFamily="34" charset="0"/>
              <a:ea typeface="Times New Roman" panose="02020603050405020304" pitchFamily="18" charset="0"/>
            </a:endParaRPr>
          </a:p>
          <a:p>
            <a:pPr marL="1033145" marR="0" indent="-575945">
              <a:lnSpc>
                <a:spcPct val="107000"/>
              </a:lnSpc>
              <a:spcBef>
                <a:spcPts val="1200"/>
              </a:spcBef>
              <a:spcAft>
                <a:spcPts val="600"/>
              </a:spcAft>
              <a:buFont typeface="Wingdings" pitchFamily="2" charset="2"/>
              <a:buChar char="q"/>
            </a:pPr>
            <a:r>
              <a:rPr lang="en-US" sz="1800" dirty="0">
                <a:effectLst/>
                <a:latin typeface="Arial" panose="020B0604020202020204" pitchFamily="34" charset="0"/>
                <a:ea typeface="Times New Roman" panose="02020603050405020304" pitchFamily="18" charset="0"/>
              </a:rPr>
              <a:t>For an example, follow the procedure outlined in Section 7.3 (“Creating and Accessing GATT Services using UART Commands”) of the </a:t>
            </a:r>
            <a:r>
              <a:rPr lang="en-US" sz="1800" u="sng" dirty="0">
                <a:solidFill>
                  <a:srgbClr val="0000FF"/>
                </a:solidFill>
                <a:effectLst/>
                <a:latin typeface="Arial" panose="020B0604020202020204" pitchFamily="34" charset="0"/>
                <a:ea typeface="Times New Roman" panose="02020603050405020304" pitchFamily="18" charset="0"/>
                <a:hlinkClick r:id="rId2"/>
              </a:rPr>
              <a:t>RNBD451 Bluetooth Low Energy Module User’s Guide</a:t>
            </a:r>
            <a:endParaRPr lang="en-US" sz="1800" dirty="0">
              <a:effectLst/>
              <a:latin typeface="Arial" panose="020B0604020202020204" pitchFamily="34" charset="0"/>
              <a:ea typeface="Times New Roman" panose="02020603050405020304" pitchFamily="18" charset="0"/>
            </a:endParaRPr>
          </a:p>
          <a:p>
            <a:pPr marL="914400" lvl="1">
              <a:lnSpc>
                <a:spcPct val="107000"/>
              </a:lnSpc>
              <a:spcBef>
                <a:spcPts val="1200"/>
              </a:spcBef>
              <a:spcAft>
                <a:spcPts val="600"/>
              </a:spcAft>
            </a:pPr>
            <a:r>
              <a:rPr lang="en-US" u="sng" dirty="0">
                <a:solidFill>
                  <a:srgbClr val="0000FF"/>
                </a:solidFill>
                <a:effectLst/>
                <a:latin typeface="Arial" panose="020B0604020202020204" pitchFamily="34" charset="0"/>
                <a:ea typeface="Times New Roman" panose="02020603050405020304" pitchFamily="18" charset="0"/>
                <a:hlinkClick r:id="rId3"/>
              </a:rPr>
              <a:t>https://onlinedocs.microchip.com/oxy/GUID-26457D23-798C-47B0-9F40-C5DA6E995C6F-en-US-2/GUID-983D3FDA-5470-49F5-B8AC-E142DB5C1461.html</a:t>
            </a:r>
            <a:endParaRPr lang="en-US" u="sng" dirty="0">
              <a:solidFill>
                <a:srgbClr val="0000FF"/>
              </a:solidFill>
              <a:effectLst/>
              <a:latin typeface="Arial" panose="020B0604020202020204" pitchFamily="34" charset="0"/>
              <a:ea typeface="Times New Roman" panose="02020603050405020304" pitchFamily="18" charset="0"/>
            </a:endParaRPr>
          </a:p>
        </p:txBody>
      </p:sp>
      <p:sp>
        <p:nvSpPr>
          <p:cNvPr id="8" name="Right Arrow 7">
            <a:extLst>
              <a:ext uri="{FF2B5EF4-FFF2-40B4-BE49-F238E27FC236}">
                <a16:creationId xmlns:a16="http://schemas.microsoft.com/office/drawing/2014/main" id="{7E5F9613-C9B4-A621-2173-3A49D330AB77}"/>
              </a:ext>
            </a:extLst>
          </p:cNvPr>
          <p:cNvSpPr/>
          <p:nvPr/>
        </p:nvSpPr>
        <p:spPr>
          <a:xfrm>
            <a:off x="666887" y="3617233"/>
            <a:ext cx="838200" cy="558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dirty="0">
                <a:solidFill>
                  <a:srgbClr val="FFFF00"/>
                </a:solidFill>
                <a:effectLst/>
                <a:latin typeface="Arial" panose="020B0604020202020204" pitchFamily="34" charset="0"/>
                <a:ea typeface="Times New Roman" panose="02020603050405020304" pitchFamily="18" charset="0"/>
              </a:rPr>
              <a:t>CLICK</a:t>
            </a:r>
            <a:endParaRPr lang="en-US" sz="1100" dirty="0">
              <a:effectLst/>
              <a:latin typeface="Arial" panose="020B0604020202020204" pitchFamily="34" charset="0"/>
              <a:ea typeface="Times New Roman" panose="02020603050405020304" pitchFamily="18" charset="0"/>
            </a:endParaRPr>
          </a:p>
        </p:txBody>
      </p:sp>
      <p:pic>
        <p:nvPicPr>
          <p:cNvPr id="5" name="Picture 4" descr="A black text on a white background&#10;&#10;Description automatically generated">
            <a:extLst>
              <a:ext uri="{FF2B5EF4-FFF2-40B4-BE49-F238E27FC236}">
                <a16:creationId xmlns:a16="http://schemas.microsoft.com/office/drawing/2014/main" id="{1A9D4860-E5F7-6D29-961C-93B84D7A3E17}"/>
              </a:ext>
            </a:extLst>
          </p:cNvPr>
          <p:cNvPicPr>
            <a:picLocks noChangeAspect="1"/>
          </p:cNvPicPr>
          <p:nvPr/>
        </p:nvPicPr>
        <p:blipFill>
          <a:blip r:embed="rId4"/>
          <a:stretch>
            <a:fillRect/>
          </a:stretch>
        </p:blipFill>
        <p:spPr>
          <a:xfrm>
            <a:off x="9574022" y="6138164"/>
            <a:ext cx="2578100" cy="698500"/>
          </a:xfrm>
          <a:prstGeom prst="rect">
            <a:avLst/>
          </a:prstGeom>
        </p:spPr>
      </p:pic>
    </p:spTree>
    <p:extLst>
      <p:ext uri="{BB962C8B-B14F-4D97-AF65-F5344CB8AC3E}">
        <p14:creationId xmlns:p14="http://schemas.microsoft.com/office/powerpoint/2010/main" val="982034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6874F3-7045-70A8-1F64-660B9B5BFFB9}"/>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Additional Resources</a:t>
            </a:r>
          </a:p>
        </p:txBody>
      </p:sp>
      <p:sp>
        <p:nvSpPr>
          <p:cNvPr id="4" name="TextBox 3">
            <a:extLst>
              <a:ext uri="{FF2B5EF4-FFF2-40B4-BE49-F238E27FC236}">
                <a16:creationId xmlns:a16="http://schemas.microsoft.com/office/drawing/2014/main" id="{59283A62-0A20-08C9-E3ED-FBC140B2DD10}"/>
              </a:ext>
            </a:extLst>
          </p:cNvPr>
          <p:cNvSpPr txBox="1"/>
          <p:nvPr/>
        </p:nvSpPr>
        <p:spPr>
          <a:xfrm>
            <a:off x="567827" y="1058607"/>
            <a:ext cx="9983449" cy="2772297"/>
          </a:xfrm>
          <a:prstGeom prst="rect">
            <a:avLst/>
          </a:prstGeom>
          <a:noFill/>
        </p:spPr>
        <p:txBody>
          <a:bodyPr wrap="square" rtlCol="0">
            <a:spAutoFit/>
          </a:bodyPr>
          <a:lstStyle/>
          <a:p>
            <a:pPr marL="742950" marR="0" indent="-285750">
              <a:lnSpc>
                <a:spcPct val="107000"/>
              </a:lnSpc>
              <a:spcBef>
                <a:spcPts val="1200"/>
              </a:spcBef>
              <a:spcAft>
                <a:spcPts val="600"/>
              </a:spcAft>
              <a:buFont typeface="Wingdings" pitchFamily="2" charset="2"/>
              <a:buChar char="q"/>
            </a:pPr>
            <a:r>
              <a:rPr lang="en-US" sz="1800" dirty="0">
                <a:solidFill>
                  <a:srgbClr val="000000"/>
                </a:solidFill>
                <a:highlight>
                  <a:srgbClr val="FFFFFF"/>
                </a:highlight>
                <a:latin typeface="Arial" panose="020B0604020202020204" pitchFamily="34" charset="0"/>
                <a:ea typeface="Times New Roman" panose="02020603050405020304" pitchFamily="18" charset="0"/>
                <a:cs typeface="Arial" panose="020B0604020202020204" pitchFamily="34" charset="0"/>
              </a:rPr>
              <a:t>Harmony 3 Peripheral Library </a:t>
            </a:r>
            <a:r>
              <a:rPr lang="en-US" dirty="0">
                <a:solidFill>
                  <a:srgbClr val="000000"/>
                </a:solidFill>
                <a:highlight>
                  <a:srgbClr val="FFFFFF"/>
                </a:highlight>
                <a:latin typeface="Arial" panose="020B0604020202020204" pitchFamily="34" charset="0"/>
                <a:ea typeface="Times New Roman" panose="02020603050405020304" pitchFamily="18" charset="0"/>
                <a:cs typeface="Arial" panose="020B0604020202020204" pitchFamily="34" charset="0"/>
              </a:rPr>
              <a:t>Application Examples for SAM D5X/E5X Family</a:t>
            </a:r>
          </a:p>
          <a:p>
            <a:pPr marL="914400" lvl="1">
              <a:lnSpc>
                <a:spcPct val="107000"/>
              </a:lnSpc>
              <a:spcBef>
                <a:spcPts val="1200"/>
              </a:spcBef>
              <a:spcAft>
                <a:spcPts val="600"/>
              </a:spcAft>
            </a:pPr>
            <a:r>
              <a:rPr lang="en-US"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hlinkClick r:id="rId2"/>
              </a:rPr>
              <a:t>https://github.com/Microchip-MPLAB-Harmony/csp_apps_sam_d5x_e5x</a:t>
            </a:r>
            <a:endParaRPr lang="en-US" dirty="0">
              <a:solidFill>
                <a:srgbClr val="000000"/>
              </a:solidFill>
              <a:highlight>
                <a:srgbClr val="FFFFFF"/>
              </a:highlight>
              <a:latin typeface="Arial" panose="020B0604020202020204" pitchFamily="34" charset="0"/>
              <a:ea typeface="Times New Roman" panose="02020603050405020304" pitchFamily="18" charset="0"/>
              <a:cs typeface="Arial" panose="020B0604020202020204" pitchFamily="34" charset="0"/>
            </a:endParaRPr>
          </a:p>
          <a:p>
            <a:pPr marL="742950" indent="-285750">
              <a:lnSpc>
                <a:spcPct val="107000"/>
              </a:lnSpc>
              <a:spcBef>
                <a:spcPts val="1200"/>
              </a:spcBef>
              <a:spcAft>
                <a:spcPts val="600"/>
              </a:spcAft>
              <a:buFont typeface="Wingdings" pitchFamily="2" charset="2"/>
              <a:buChar char="q"/>
            </a:pPr>
            <a:r>
              <a:rPr lang="en-US"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Create a New MPLAB Harmony v3 Project Using MPLAB Code Configurator (MCC)</a:t>
            </a:r>
          </a:p>
          <a:p>
            <a:pPr marL="914400" lvl="1">
              <a:lnSpc>
                <a:spcPct val="107000"/>
              </a:lnSpc>
              <a:spcBef>
                <a:spcPts val="1200"/>
              </a:spcBef>
              <a:spcAft>
                <a:spcPts val="600"/>
              </a:spcAft>
            </a:pPr>
            <a:r>
              <a:rPr lang="en-US"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hlinkClick r:id="rId3"/>
              </a:rPr>
              <a:t>https://developerhelp.microchip.com/xwiki/bin/view/software-tools/harmony/getting-started-training-module-using-mcc/</a:t>
            </a:r>
            <a:endParaRPr lang="en-US" dirty="0">
              <a:solidFill>
                <a:srgbClr val="000000"/>
              </a:solidFill>
              <a:highlight>
                <a:srgbClr val="FFFFFF"/>
              </a:highlight>
              <a:latin typeface="Arial" panose="020B0604020202020204" pitchFamily="34" charset="0"/>
              <a:ea typeface="Times New Roman" panose="02020603050405020304" pitchFamily="18" charset="0"/>
              <a:cs typeface="Arial" panose="020B0604020202020204" pitchFamily="34" charset="0"/>
            </a:endParaRPr>
          </a:p>
          <a:p>
            <a:pPr marL="742950" indent="-285750">
              <a:lnSpc>
                <a:spcPct val="107000"/>
              </a:lnSpc>
              <a:spcBef>
                <a:spcPts val="1200"/>
              </a:spcBef>
              <a:spcAft>
                <a:spcPts val="600"/>
              </a:spcAft>
              <a:buFont typeface="Wingdings" pitchFamily="2" charset="2"/>
              <a:buChar char="q"/>
            </a:pPr>
            <a:endParaRPr lang="en-US"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endParaRPr>
          </a:p>
        </p:txBody>
      </p:sp>
      <p:pic>
        <p:nvPicPr>
          <p:cNvPr id="5" name="Picture 4" descr="A black text on a white background&#10;&#10;Description automatically generated">
            <a:extLst>
              <a:ext uri="{FF2B5EF4-FFF2-40B4-BE49-F238E27FC236}">
                <a16:creationId xmlns:a16="http://schemas.microsoft.com/office/drawing/2014/main" id="{1A9D4860-E5F7-6D29-961C-93B84D7A3E17}"/>
              </a:ext>
            </a:extLst>
          </p:cNvPr>
          <p:cNvPicPr>
            <a:picLocks noChangeAspect="1"/>
          </p:cNvPicPr>
          <p:nvPr/>
        </p:nvPicPr>
        <p:blipFill>
          <a:blip r:embed="rId4"/>
          <a:stretch>
            <a:fillRect/>
          </a:stretch>
        </p:blipFill>
        <p:spPr>
          <a:xfrm>
            <a:off x="9574022" y="6138164"/>
            <a:ext cx="2578100" cy="698500"/>
          </a:xfrm>
          <a:prstGeom prst="rect">
            <a:avLst/>
          </a:prstGeom>
        </p:spPr>
      </p:pic>
    </p:spTree>
    <p:extLst>
      <p:ext uri="{BB962C8B-B14F-4D97-AF65-F5344CB8AC3E}">
        <p14:creationId xmlns:p14="http://schemas.microsoft.com/office/powerpoint/2010/main" val="3289559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BLUETOOTH LOW ENERGY (BLE) OVERVIEW ...">
            <a:extLst>
              <a:ext uri="{FF2B5EF4-FFF2-40B4-BE49-F238E27FC236}">
                <a16:creationId xmlns:a16="http://schemas.microsoft.com/office/drawing/2014/main" id="{BD4292DC-FC1A-F80B-CBA3-93948ADB8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5" y="5157511"/>
            <a:ext cx="1724942" cy="7626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Phone 6s 32GB - Space Gray - Locked AT&amp;T">
            <a:extLst>
              <a:ext uri="{FF2B5EF4-FFF2-40B4-BE49-F238E27FC236}">
                <a16:creationId xmlns:a16="http://schemas.microsoft.com/office/drawing/2014/main" id="{2C50C689-2E5B-B31E-801E-B4D3AD897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1862" y="3218752"/>
            <a:ext cx="1879600" cy="345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red and white sign with icons&#10;&#10;Description automatically generated">
            <a:extLst>
              <a:ext uri="{FF2B5EF4-FFF2-40B4-BE49-F238E27FC236}">
                <a16:creationId xmlns:a16="http://schemas.microsoft.com/office/drawing/2014/main" id="{53EADFD1-0713-E8C8-CF8F-B241EF2DED1F}"/>
              </a:ext>
            </a:extLst>
          </p:cNvPr>
          <p:cNvPicPr>
            <a:picLocks noChangeAspect="1"/>
          </p:cNvPicPr>
          <p:nvPr/>
        </p:nvPicPr>
        <p:blipFill>
          <a:blip r:embed="rId4"/>
          <a:stretch>
            <a:fillRect/>
          </a:stretch>
        </p:blipFill>
        <p:spPr>
          <a:xfrm>
            <a:off x="10713894" y="3922964"/>
            <a:ext cx="935535" cy="2045975"/>
          </a:xfrm>
          <a:prstGeom prst="rect">
            <a:avLst/>
          </a:prstGeom>
        </p:spPr>
      </p:pic>
      <p:pic>
        <p:nvPicPr>
          <p:cNvPr id="1028" name="Picture 4" descr="Lenovo Chromebook S330 Laptop, 14-Inch FHD Display, MediaTek MT8173C, 4GB RAM, 64GB Storage, Chrome OS">
            <a:extLst>
              <a:ext uri="{FF2B5EF4-FFF2-40B4-BE49-F238E27FC236}">
                <a16:creationId xmlns:a16="http://schemas.microsoft.com/office/drawing/2014/main" id="{25D3FC7C-1CE9-EAA9-3740-B94F81B650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205" y="1469443"/>
            <a:ext cx="1803400" cy="177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052D9D02-FF96-7CC7-5AB8-670F028C97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3403" y="2872318"/>
            <a:ext cx="3412278" cy="3733800"/>
          </a:xfrm>
          <a:prstGeom prst="rect">
            <a:avLst/>
          </a:prstGeom>
          <a:noFill/>
          <a:extLst>
            <a:ext uri="{909E8E84-426E-40DD-AFC4-6F175D3DCCD1}">
              <a14:hiddenFill xmlns:a14="http://schemas.microsoft.com/office/drawing/2010/main">
                <a:solidFill>
                  <a:srgbClr val="FFFFFF"/>
                </a:solidFill>
              </a14:hiddenFill>
            </a:ext>
          </a:extLst>
        </p:spPr>
      </p:pic>
      <p:sp>
        <p:nvSpPr>
          <p:cNvPr id="8" name="Left-Up Arrow 7">
            <a:extLst>
              <a:ext uri="{FF2B5EF4-FFF2-40B4-BE49-F238E27FC236}">
                <a16:creationId xmlns:a16="http://schemas.microsoft.com/office/drawing/2014/main" id="{44C807FE-ADC3-01AC-0095-8569BB0E4B00}"/>
              </a:ext>
            </a:extLst>
          </p:cNvPr>
          <p:cNvSpPr/>
          <p:nvPr/>
        </p:nvSpPr>
        <p:spPr>
          <a:xfrm rot="10800000" flipV="1">
            <a:off x="1584338" y="3064487"/>
            <a:ext cx="2017987" cy="956441"/>
          </a:xfrm>
          <a:prstGeom prst="leftUp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9" name="Left-Right Arrow 8">
            <a:extLst>
              <a:ext uri="{FF2B5EF4-FFF2-40B4-BE49-F238E27FC236}">
                <a16:creationId xmlns:a16="http://schemas.microsoft.com/office/drawing/2014/main" id="{1B33A9F7-8393-BA89-0425-81BF33E569ED}"/>
              </a:ext>
            </a:extLst>
          </p:cNvPr>
          <p:cNvSpPr/>
          <p:nvPr/>
        </p:nvSpPr>
        <p:spPr>
          <a:xfrm>
            <a:off x="6643079" y="4739218"/>
            <a:ext cx="3761310" cy="580768"/>
          </a:xfrm>
          <a:prstGeom prst="lef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BLE</a:t>
            </a:r>
          </a:p>
        </p:txBody>
      </p:sp>
      <p:pic>
        <p:nvPicPr>
          <p:cNvPr id="13" name="Picture 12" descr="A black square with white text&#10;&#10;Description automatically generated">
            <a:extLst>
              <a:ext uri="{FF2B5EF4-FFF2-40B4-BE49-F238E27FC236}">
                <a16:creationId xmlns:a16="http://schemas.microsoft.com/office/drawing/2014/main" id="{283A28C9-6D60-2582-B95A-7DC362DB0696}"/>
              </a:ext>
            </a:extLst>
          </p:cNvPr>
          <p:cNvPicPr>
            <a:picLocks noChangeAspect="1"/>
          </p:cNvPicPr>
          <p:nvPr/>
        </p:nvPicPr>
        <p:blipFill>
          <a:blip r:embed="rId7"/>
          <a:stretch>
            <a:fillRect/>
          </a:stretch>
        </p:blipFill>
        <p:spPr>
          <a:xfrm>
            <a:off x="1445419" y="1744860"/>
            <a:ext cx="782971" cy="677402"/>
          </a:xfrm>
          <a:prstGeom prst="rect">
            <a:avLst/>
          </a:prstGeom>
        </p:spPr>
      </p:pic>
      <p:pic>
        <p:nvPicPr>
          <p:cNvPr id="10" name="Picture 9" descr="A close up of a red circuit board&#10;&#10;Description automatically generated">
            <a:extLst>
              <a:ext uri="{FF2B5EF4-FFF2-40B4-BE49-F238E27FC236}">
                <a16:creationId xmlns:a16="http://schemas.microsoft.com/office/drawing/2014/main" id="{0A4B6505-BC3B-FCB4-5F94-52E435B0940C}"/>
              </a:ext>
            </a:extLst>
          </p:cNvPr>
          <p:cNvPicPr>
            <a:picLocks noChangeAspect="1"/>
          </p:cNvPicPr>
          <p:nvPr/>
        </p:nvPicPr>
        <p:blipFill>
          <a:blip r:embed="rId8"/>
          <a:stretch>
            <a:fillRect/>
          </a:stretch>
        </p:blipFill>
        <p:spPr>
          <a:xfrm>
            <a:off x="3642326" y="3015059"/>
            <a:ext cx="648707" cy="2751772"/>
          </a:xfrm>
          <a:prstGeom prst="rect">
            <a:avLst/>
          </a:prstGeom>
        </p:spPr>
      </p:pic>
      <p:sp>
        <p:nvSpPr>
          <p:cNvPr id="2" name="Oval Callout 1">
            <a:extLst>
              <a:ext uri="{FF2B5EF4-FFF2-40B4-BE49-F238E27FC236}">
                <a16:creationId xmlns:a16="http://schemas.microsoft.com/office/drawing/2014/main" id="{BE97EC1A-38D5-A6E9-4A31-D5CEC371552E}"/>
              </a:ext>
            </a:extLst>
          </p:cNvPr>
          <p:cNvSpPr/>
          <p:nvPr/>
        </p:nvSpPr>
        <p:spPr>
          <a:xfrm>
            <a:off x="326098" y="5635024"/>
            <a:ext cx="2516478" cy="725214"/>
          </a:xfrm>
          <a:prstGeom prst="wedgeEllipseCallout">
            <a:avLst>
              <a:gd name="adj1" fmla="val 85095"/>
              <a:gd name="adj2" fmla="val -178765"/>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SAM E51 Curiosity Nano</a:t>
            </a:r>
          </a:p>
        </p:txBody>
      </p:sp>
      <p:sp>
        <p:nvSpPr>
          <p:cNvPr id="4" name="TextBox 3">
            <a:extLst>
              <a:ext uri="{FF2B5EF4-FFF2-40B4-BE49-F238E27FC236}">
                <a16:creationId xmlns:a16="http://schemas.microsoft.com/office/drawing/2014/main" id="{E20FC6FB-E54E-6C11-7BC8-8ED9F7F4F951}"/>
              </a:ext>
            </a:extLst>
          </p:cNvPr>
          <p:cNvSpPr txBox="1"/>
          <p:nvPr/>
        </p:nvSpPr>
        <p:spPr>
          <a:xfrm>
            <a:off x="1636949" y="184848"/>
            <a:ext cx="9495087"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Microchip Demonstration Platform</a:t>
            </a:r>
          </a:p>
          <a:p>
            <a:pPr algn="ctr"/>
            <a:r>
              <a:rPr lang="en-US" sz="3200" b="1" dirty="0">
                <a:latin typeface="Arial" panose="020B0604020202020204" pitchFamily="34" charset="0"/>
                <a:cs typeface="Arial" panose="020B0604020202020204" pitchFamily="34" charset="0"/>
              </a:rPr>
              <a:t>Development Boards</a:t>
            </a:r>
          </a:p>
        </p:txBody>
      </p:sp>
      <p:pic>
        <p:nvPicPr>
          <p:cNvPr id="14" name="Picture 13">
            <a:extLst>
              <a:ext uri="{FF2B5EF4-FFF2-40B4-BE49-F238E27FC236}">
                <a16:creationId xmlns:a16="http://schemas.microsoft.com/office/drawing/2014/main" id="{60FF7B3A-028B-EFA0-2450-005F8B6282CB}"/>
              </a:ext>
            </a:extLst>
          </p:cNvPr>
          <p:cNvPicPr>
            <a:picLocks noChangeAspect="1"/>
          </p:cNvPicPr>
          <p:nvPr/>
        </p:nvPicPr>
        <p:blipFill>
          <a:blip r:embed="rId9"/>
          <a:stretch>
            <a:fillRect/>
          </a:stretch>
        </p:blipFill>
        <p:spPr>
          <a:xfrm>
            <a:off x="3293403" y="2147055"/>
            <a:ext cx="2578100" cy="698500"/>
          </a:xfrm>
          <a:prstGeom prst="rect">
            <a:avLst/>
          </a:prstGeom>
        </p:spPr>
      </p:pic>
      <p:sp>
        <p:nvSpPr>
          <p:cNvPr id="15" name="Oval Callout 14">
            <a:extLst>
              <a:ext uri="{FF2B5EF4-FFF2-40B4-BE49-F238E27FC236}">
                <a16:creationId xmlns:a16="http://schemas.microsoft.com/office/drawing/2014/main" id="{A0663828-FB2C-F13F-3E9D-1D9842AD5AE8}"/>
              </a:ext>
            </a:extLst>
          </p:cNvPr>
          <p:cNvSpPr/>
          <p:nvPr/>
        </p:nvSpPr>
        <p:spPr>
          <a:xfrm>
            <a:off x="5968227" y="1950271"/>
            <a:ext cx="2243328" cy="725214"/>
          </a:xfrm>
          <a:prstGeom prst="wedgeEllipseCallout">
            <a:avLst>
              <a:gd name="adj1" fmla="val -72814"/>
              <a:gd name="adj2" fmla="val 156375"/>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Curiosity Nano Base</a:t>
            </a:r>
          </a:p>
        </p:txBody>
      </p:sp>
      <p:pic>
        <p:nvPicPr>
          <p:cNvPr id="7" name="Picture 6" descr="A red circuit board with many small chips&#10;&#10;Description automatically generated">
            <a:extLst>
              <a:ext uri="{FF2B5EF4-FFF2-40B4-BE49-F238E27FC236}">
                <a16:creationId xmlns:a16="http://schemas.microsoft.com/office/drawing/2014/main" id="{430062BC-4280-F0DA-098D-FBB0525830EA}"/>
              </a:ext>
            </a:extLst>
          </p:cNvPr>
          <p:cNvPicPr>
            <a:picLocks noChangeAspect="1"/>
          </p:cNvPicPr>
          <p:nvPr/>
        </p:nvPicPr>
        <p:blipFill>
          <a:blip r:embed="rId10"/>
          <a:stretch>
            <a:fillRect/>
          </a:stretch>
        </p:blipFill>
        <p:spPr>
          <a:xfrm>
            <a:off x="4675119" y="4626029"/>
            <a:ext cx="1944063" cy="879207"/>
          </a:xfrm>
          <a:prstGeom prst="rect">
            <a:avLst/>
          </a:prstGeom>
        </p:spPr>
      </p:pic>
      <p:pic>
        <p:nvPicPr>
          <p:cNvPr id="11" name="Picture 10" descr="A green circuit board with white and black components&#10;&#10;Description automatically generated">
            <a:extLst>
              <a:ext uri="{FF2B5EF4-FFF2-40B4-BE49-F238E27FC236}">
                <a16:creationId xmlns:a16="http://schemas.microsoft.com/office/drawing/2014/main" id="{1FE82F75-9C4E-5BD4-9B19-014150A59515}"/>
              </a:ext>
            </a:extLst>
          </p:cNvPr>
          <p:cNvPicPr>
            <a:picLocks noChangeAspect="1"/>
          </p:cNvPicPr>
          <p:nvPr/>
        </p:nvPicPr>
        <p:blipFill>
          <a:blip r:embed="rId11"/>
          <a:stretch>
            <a:fillRect/>
          </a:stretch>
        </p:blipFill>
        <p:spPr>
          <a:xfrm>
            <a:off x="4651747" y="3620632"/>
            <a:ext cx="2126328" cy="841353"/>
          </a:xfrm>
          <a:prstGeom prst="rect">
            <a:avLst/>
          </a:prstGeom>
        </p:spPr>
      </p:pic>
      <p:sp>
        <p:nvSpPr>
          <p:cNvPr id="3" name="Oval Callout 2">
            <a:extLst>
              <a:ext uri="{FF2B5EF4-FFF2-40B4-BE49-F238E27FC236}">
                <a16:creationId xmlns:a16="http://schemas.microsoft.com/office/drawing/2014/main" id="{E89D7052-86E0-5673-B744-3123184493B0}"/>
              </a:ext>
            </a:extLst>
          </p:cNvPr>
          <p:cNvSpPr/>
          <p:nvPr/>
        </p:nvSpPr>
        <p:spPr>
          <a:xfrm>
            <a:off x="6167407" y="5997631"/>
            <a:ext cx="2516478" cy="725214"/>
          </a:xfrm>
          <a:prstGeom prst="wedgeEllipseCallout">
            <a:avLst>
              <a:gd name="adj1" fmla="val -61745"/>
              <a:gd name="adj2" fmla="val -135835"/>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RNBD451 BLE Add-On</a:t>
            </a:r>
          </a:p>
        </p:txBody>
      </p:sp>
      <p:sp>
        <p:nvSpPr>
          <p:cNvPr id="12" name="Oval Callout 11">
            <a:extLst>
              <a:ext uri="{FF2B5EF4-FFF2-40B4-BE49-F238E27FC236}">
                <a16:creationId xmlns:a16="http://schemas.microsoft.com/office/drawing/2014/main" id="{3C6CB73D-A3F4-4612-775A-53E63FE216C5}"/>
              </a:ext>
            </a:extLst>
          </p:cNvPr>
          <p:cNvSpPr/>
          <p:nvPr/>
        </p:nvSpPr>
        <p:spPr>
          <a:xfrm>
            <a:off x="7292951" y="2766518"/>
            <a:ext cx="2578100" cy="725214"/>
          </a:xfrm>
          <a:prstGeom prst="wedgeEllipseCallout">
            <a:avLst>
              <a:gd name="adj1" fmla="val -109719"/>
              <a:gd name="adj2" fmla="val 127409"/>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ATA6563 CAN XCVR Click</a:t>
            </a:r>
          </a:p>
        </p:txBody>
      </p:sp>
      <p:sp>
        <p:nvSpPr>
          <p:cNvPr id="16" name="Left-Right Arrow 15">
            <a:extLst>
              <a:ext uri="{FF2B5EF4-FFF2-40B4-BE49-F238E27FC236}">
                <a16:creationId xmlns:a16="http://schemas.microsoft.com/office/drawing/2014/main" id="{24E43D47-12F5-E14F-A4BE-279184B5D17A}"/>
              </a:ext>
            </a:extLst>
          </p:cNvPr>
          <p:cNvSpPr/>
          <p:nvPr/>
        </p:nvSpPr>
        <p:spPr>
          <a:xfrm>
            <a:off x="6761448" y="3749299"/>
            <a:ext cx="2126328" cy="580768"/>
          </a:xfrm>
          <a:prstGeom prst="lef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 BUS</a:t>
            </a:r>
          </a:p>
        </p:txBody>
      </p:sp>
      <p:pic>
        <p:nvPicPr>
          <p:cNvPr id="2050" name="Picture 2" descr="PMC-CAN/402 PMC card with 4x CAN FD interfaces">
            <a:extLst>
              <a:ext uri="{FF2B5EF4-FFF2-40B4-BE49-F238E27FC236}">
                <a16:creationId xmlns:a16="http://schemas.microsoft.com/office/drawing/2014/main" id="{72BB3C0F-68F8-1F5B-6BFB-7244A961DAE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3543" y="3842562"/>
            <a:ext cx="927508" cy="356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626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0FC6FB-E54E-6C11-7BC8-8ED9F7F4F951}"/>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Hardware Requirements</a:t>
            </a:r>
          </a:p>
        </p:txBody>
      </p:sp>
      <p:sp>
        <p:nvSpPr>
          <p:cNvPr id="17" name="TextBox 16">
            <a:extLst>
              <a:ext uri="{FF2B5EF4-FFF2-40B4-BE49-F238E27FC236}">
                <a16:creationId xmlns:a16="http://schemas.microsoft.com/office/drawing/2014/main" id="{7DC1FFF1-3464-F66A-B314-32A4E93193A7}"/>
              </a:ext>
            </a:extLst>
          </p:cNvPr>
          <p:cNvSpPr txBox="1"/>
          <p:nvPr/>
        </p:nvSpPr>
        <p:spPr>
          <a:xfrm>
            <a:off x="914400" y="1319134"/>
            <a:ext cx="9983449" cy="5355312"/>
          </a:xfrm>
          <a:prstGeom prst="rect">
            <a:avLst/>
          </a:prstGeom>
          <a:noFill/>
        </p:spPr>
        <p:txBody>
          <a:bodyPr wrap="square" rtlCol="0">
            <a:spAutoFit/>
          </a:bodyPr>
          <a:lstStyle/>
          <a:p>
            <a:r>
              <a:rPr lang="en-US" sz="2400" dirty="0"/>
              <a:t>1. “Curiosity Nano Base for Click Boards” Evaluation Kit</a:t>
            </a:r>
          </a:p>
          <a:p>
            <a:endParaRPr lang="en-US" dirty="0">
              <a:hlinkClick r:id="rId2"/>
            </a:endParaRPr>
          </a:p>
          <a:p>
            <a:pPr lvl="1"/>
            <a:r>
              <a:rPr lang="en-US" sz="2000" dirty="0">
                <a:hlinkClick r:id="rId3"/>
              </a:rPr>
              <a:t>https://www.microchip.com/en-us/development-tool/AC164162</a:t>
            </a:r>
            <a:endParaRPr lang="en-US" sz="2000" dirty="0"/>
          </a:p>
          <a:p>
            <a:endParaRPr lang="en-US" dirty="0"/>
          </a:p>
          <a:p>
            <a:r>
              <a:rPr lang="en-US" sz="2400" dirty="0"/>
              <a:t>2. SAM E51 Curiosity Nano Board</a:t>
            </a:r>
          </a:p>
          <a:p>
            <a:endParaRPr lang="en-US" dirty="0">
              <a:hlinkClick r:id="rId4"/>
            </a:endParaRPr>
          </a:p>
          <a:p>
            <a:pPr lvl="1"/>
            <a:r>
              <a:rPr lang="en-US" sz="2000" dirty="0">
                <a:hlinkClick r:id="rId5"/>
              </a:rPr>
              <a:t>https://www.microchip.com/en-us/development-tool/EV76S68A</a:t>
            </a:r>
            <a:endParaRPr lang="en-US" sz="2000" dirty="0"/>
          </a:p>
          <a:p>
            <a:endParaRPr lang="en-US" sz="2000" dirty="0"/>
          </a:p>
          <a:p>
            <a:r>
              <a:rPr lang="en-US" sz="2400" dirty="0"/>
              <a:t>3. RNBD451 BLE Add On Board</a:t>
            </a:r>
          </a:p>
          <a:p>
            <a:endParaRPr lang="en-US" sz="2000" dirty="0">
              <a:hlinkClick r:id="rId4"/>
            </a:endParaRPr>
          </a:p>
          <a:p>
            <a:pPr lvl="1"/>
            <a:r>
              <a:rPr lang="en-US" sz="2000" dirty="0">
                <a:hlinkClick r:id="rId6"/>
              </a:rPr>
              <a:t>https://www.microchip.com/en-us/development-tool/EV25F14A</a:t>
            </a:r>
            <a:endParaRPr lang="en-US" sz="2000" dirty="0"/>
          </a:p>
          <a:p>
            <a:endParaRPr lang="en-US" sz="2000" dirty="0"/>
          </a:p>
          <a:p>
            <a:r>
              <a:rPr lang="en-US" sz="2000" dirty="0"/>
              <a:t>4. </a:t>
            </a:r>
            <a:r>
              <a:rPr lang="en-US" sz="2400" dirty="0"/>
              <a:t>ATA6563 CAN Transceiver Click Board</a:t>
            </a:r>
          </a:p>
          <a:p>
            <a:endParaRPr lang="en-US" sz="1800" dirty="0">
              <a:hlinkClick r:id="rId4"/>
            </a:endParaRPr>
          </a:p>
          <a:p>
            <a:pPr lvl="1"/>
            <a:r>
              <a:rPr lang="en-US" sz="2000" dirty="0">
                <a:hlinkClick r:id="rId7"/>
              </a:rPr>
              <a:t>https://www.mikroe.com/ata6563-click</a:t>
            </a:r>
            <a:endParaRPr lang="en-US" sz="2000" dirty="0"/>
          </a:p>
          <a:p>
            <a:endParaRPr lang="en-US" sz="1800" dirty="0"/>
          </a:p>
          <a:p>
            <a:endParaRPr lang="en-US" dirty="0"/>
          </a:p>
        </p:txBody>
      </p:sp>
    </p:spTree>
    <p:extLst>
      <p:ext uri="{BB962C8B-B14F-4D97-AF65-F5344CB8AC3E}">
        <p14:creationId xmlns:p14="http://schemas.microsoft.com/office/powerpoint/2010/main" val="3323798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red circuit board with black and green chips&#10;&#10;Description automatically generated">
            <a:extLst>
              <a:ext uri="{FF2B5EF4-FFF2-40B4-BE49-F238E27FC236}">
                <a16:creationId xmlns:a16="http://schemas.microsoft.com/office/drawing/2014/main" id="{8B71936A-9B35-4BBE-DDBC-3C0C79158C97}"/>
              </a:ext>
            </a:extLst>
          </p:cNvPr>
          <p:cNvPicPr>
            <a:picLocks noChangeAspect="1"/>
          </p:cNvPicPr>
          <p:nvPr/>
        </p:nvPicPr>
        <p:blipFill>
          <a:blip r:embed="rId2"/>
          <a:stretch>
            <a:fillRect/>
          </a:stretch>
        </p:blipFill>
        <p:spPr>
          <a:xfrm>
            <a:off x="3787667" y="1817863"/>
            <a:ext cx="4616665" cy="2490754"/>
          </a:xfrm>
          <a:prstGeom prst="rect">
            <a:avLst/>
          </a:prstGeom>
        </p:spPr>
      </p:pic>
      <p:sp>
        <p:nvSpPr>
          <p:cNvPr id="2" name="TextBox 1">
            <a:extLst>
              <a:ext uri="{FF2B5EF4-FFF2-40B4-BE49-F238E27FC236}">
                <a16:creationId xmlns:a16="http://schemas.microsoft.com/office/drawing/2014/main" id="{E972664C-1C07-B8AD-27FB-683DDBD7CA1D}"/>
              </a:ext>
            </a:extLst>
          </p:cNvPr>
          <p:cNvSpPr txBox="1"/>
          <p:nvPr/>
        </p:nvSpPr>
        <p:spPr>
          <a:xfrm>
            <a:off x="3230880" y="4559808"/>
            <a:ext cx="6510528" cy="646331"/>
          </a:xfrm>
          <a:prstGeom prst="rect">
            <a:avLst/>
          </a:prstGeom>
          <a:noFill/>
        </p:spPr>
        <p:txBody>
          <a:bodyPr wrap="square" rtlCol="0">
            <a:spAutoFit/>
          </a:bodyPr>
          <a:lstStyle/>
          <a:p>
            <a:r>
              <a:rPr lang="en-US" dirty="0"/>
              <a:t>Set the jumper so that the two pins furthest away from the RNBD451 BLE module are shorted</a:t>
            </a:r>
          </a:p>
        </p:txBody>
      </p:sp>
      <p:sp>
        <p:nvSpPr>
          <p:cNvPr id="3" name="TextBox 2">
            <a:extLst>
              <a:ext uri="{FF2B5EF4-FFF2-40B4-BE49-F238E27FC236}">
                <a16:creationId xmlns:a16="http://schemas.microsoft.com/office/drawing/2014/main" id="{AA98A3E9-DEE6-4656-DB43-707C7EF994A2}"/>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Hardware Setup (RNBD451 Add On Board)</a:t>
            </a:r>
          </a:p>
        </p:txBody>
      </p:sp>
      <p:sp>
        <p:nvSpPr>
          <p:cNvPr id="4" name="Oval Callout 3">
            <a:extLst>
              <a:ext uri="{FF2B5EF4-FFF2-40B4-BE49-F238E27FC236}">
                <a16:creationId xmlns:a16="http://schemas.microsoft.com/office/drawing/2014/main" id="{5DAD9BD2-FF31-4174-3E3C-3B2225378DA1}"/>
              </a:ext>
            </a:extLst>
          </p:cNvPr>
          <p:cNvSpPr/>
          <p:nvPr/>
        </p:nvSpPr>
        <p:spPr>
          <a:xfrm>
            <a:off x="8591174" y="1802728"/>
            <a:ext cx="2516478" cy="725214"/>
          </a:xfrm>
          <a:prstGeom prst="wedgeEllipseCallout">
            <a:avLst>
              <a:gd name="adj1" fmla="val -102852"/>
              <a:gd name="adj2" fmla="val 94172"/>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RNBD451</a:t>
            </a:r>
          </a:p>
          <a:p>
            <a:pPr algn="ctr"/>
            <a:r>
              <a:rPr lang="en-US" dirty="0">
                <a:solidFill>
                  <a:schemeClr val="tx1"/>
                </a:solidFill>
              </a:rPr>
              <a:t>BLE Module</a:t>
            </a:r>
          </a:p>
        </p:txBody>
      </p:sp>
      <p:pic>
        <p:nvPicPr>
          <p:cNvPr id="5" name="Picture 4" descr="A black text on a white background&#10;&#10;Description automatically generated">
            <a:extLst>
              <a:ext uri="{FF2B5EF4-FFF2-40B4-BE49-F238E27FC236}">
                <a16:creationId xmlns:a16="http://schemas.microsoft.com/office/drawing/2014/main" id="{80E51FD6-86AE-3E03-782D-73421F14EF7A}"/>
              </a:ext>
            </a:extLst>
          </p:cNvPr>
          <p:cNvPicPr>
            <a:picLocks noChangeAspect="1"/>
          </p:cNvPicPr>
          <p:nvPr/>
        </p:nvPicPr>
        <p:blipFill>
          <a:blip r:embed="rId3"/>
          <a:stretch>
            <a:fillRect/>
          </a:stretch>
        </p:blipFill>
        <p:spPr>
          <a:xfrm>
            <a:off x="9574022" y="6138164"/>
            <a:ext cx="2578100" cy="698500"/>
          </a:xfrm>
          <a:prstGeom prst="rect">
            <a:avLst/>
          </a:prstGeom>
        </p:spPr>
      </p:pic>
    </p:spTree>
    <p:extLst>
      <p:ext uri="{BB962C8B-B14F-4D97-AF65-F5344CB8AC3E}">
        <p14:creationId xmlns:p14="http://schemas.microsoft.com/office/powerpoint/2010/main" val="1274043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circuit board with black and white text&#10;&#10;Description automatically generated">
            <a:extLst>
              <a:ext uri="{FF2B5EF4-FFF2-40B4-BE49-F238E27FC236}">
                <a16:creationId xmlns:a16="http://schemas.microsoft.com/office/drawing/2014/main" id="{A8F34CA1-2FCD-6A03-D0EC-6C909D54F55B}"/>
              </a:ext>
            </a:extLst>
          </p:cNvPr>
          <p:cNvPicPr>
            <a:picLocks noChangeAspect="1"/>
          </p:cNvPicPr>
          <p:nvPr/>
        </p:nvPicPr>
        <p:blipFill>
          <a:blip r:embed="rId2"/>
          <a:stretch>
            <a:fillRect/>
          </a:stretch>
        </p:blipFill>
        <p:spPr>
          <a:xfrm>
            <a:off x="1299338" y="1353535"/>
            <a:ext cx="3133080" cy="4200144"/>
          </a:xfrm>
          <a:prstGeom prst="rect">
            <a:avLst/>
          </a:prstGeom>
        </p:spPr>
      </p:pic>
      <p:sp>
        <p:nvSpPr>
          <p:cNvPr id="9" name="TextBox 8">
            <a:extLst>
              <a:ext uri="{FF2B5EF4-FFF2-40B4-BE49-F238E27FC236}">
                <a16:creationId xmlns:a16="http://schemas.microsoft.com/office/drawing/2014/main" id="{08B8EEAA-07D4-1042-018E-E0152F1B473B}"/>
              </a:ext>
            </a:extLst>
          </p:cNvPr>
          <p:cNvSpPr txBox="1"/>
          <p:nvPr/>
        </p:nvSpPr>
        <p:spPr>
          <a:xfrm>
            <a:off x="682752" y="5971177"/>
            <a:ext cx="8778204" cy="369332"/>
          </a:xfrm>
          <a:prstGeom prst="rect">
            <a:avLst/>
          </a:prstGeom>
          <a:noFill/>
        </p:spPr>
        <p:txBody>
          <a:bodyPr wrap="square" rtlCol="0">
            <a:spAutoFit/>
          </a:bodyPr>
          <a:lstStyle/>
          <a:p>
            <a:r>
              <a:rPr lang="en-US" dirty="0"/>
              <a:t>Install the RNBD451 Add On Board onto </a:t>
            </a:r>
            <a:r>
              <a:rPr lang="en-US" dirty="0" err="1"/>
              <a:t>mikroBUS</a:t>
            </a:r>
            <a:r>
              <a:rPr lang="en-US" dirty="0"/>
              <a:t> socket #2 of the Curiosity Nano Base</a:t>
            </a:r>
          </a:p>
        </p:txBody>
      </p:sp>
      <p:pic>
        <p:nvPicPr>
          <p:cNvPr id="1026" name="Picture 2" descr="221108-wsg-photo-rnbd451-add-on-board-angle-transparent">
            <a:extLst>
              <a:ext uri="{FF2B5EF4-FFF2-40B4-BE49-F238E27FC236}">
                <a16:creationId xmlns:a16="http://schemas.microsoft.com/office/drawing/2014/main" id="{C7E45941-4350-4876-367C-EF05043913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778" y="2478006"/>
            <a:ext cx="2810571" cy="2156985"/>
          </a:xfrm>
          <a:prstGeom prst="rect">
            <a:avLst/>
          </a:prstGeom>
          <a:noFill/>
          <a:extLst>
            <a:ext uri="{909E8E84-426E-40DD-AFC4-6F175D3DCCD1}">
              <a14:hiddenFill xmlns:a14="http://schemas.microsoft.com/office/drawing/2010/main">
                <a:solidFill>
                  <a:srgbClr val="FFFFFF"/>
                </a:solidFill>
              </a14:hiddenFill>
            </a:ext>
          </a:extLst>
        </p:spPr>
      </p:pic>
      <p:sp>
        <p:nvSpPr>
          <p:cNvPr id="10" name="Left Arrow 9">
            <a:extLst>
              <a:ext uri="{FF2B5EF4-FFF2-40B4-BE49-F238E27FC236}">
                <a16:creationId xmlns:a16="http://schemas.microsoft.com/office/drawing/2014/main" id="{98B6D2B7-68F8-0D4C-2DDC-3649DD4C8290}"/>
              </a:ext>
            </a:extLst>
          </p:cNvPr>
          <p:cNvSpPr/>
          <p:nvPr/>
        </p:nvSpPr>
        <p:spPr>
          <a:xfrm>
            <a:off x="3938015" y="3421062"/>
            <a:ext cx="2678243" cy="743237"/>
          </a:xfrm>
          <a:prstGeom prst="lef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74DF0AD-B0A9-256C-1476-AE076E83E523}"/>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Hardware Setup (RNBD451 Add On Board)</a:t>
            </a:r>
          </a:p>
        </p:txBody>
      </p:sp>
      <p:sp>
        <p:nvSpPr>
          <p:cNvPr id="2" name="Rectangle 1">
            <a:extLst>
              <a:ext uri="{FF2B5EF4-FFF2-40B4-BE49-F238E27FC236}">
                <a16:creationId xmlns:a16="http://schemas.microsoft.com/office/drawing/2014/main" id="{F306C6DC-73C4-0659-326D-91E9E48C38A7}"/>
              </a:ext>
            </a:extLst>
          </p:cNvPr>
          <p:cNvSpPr/>
          <p:nvPr/>
        </p:nvSpPr>
        <p:spPr>
          <a:xfrm>
            <a:off x="2705651" y="3286565"/>
            <a:ext cx="1172843" cy="1068186"/>
          </a:xfrm>
          <a:prstGeom prst="rect">
            <a:avLst/>
          </a:prstGeom>
          <a:noFill/>
          <a:ln w="31750">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text on a white background&#10;&#10;Description automatically generated">
            <a:extLst>
              <a:ext uri="{FF2B5EF4-FFF2-40B4-BE49-F238E27FC236}">
                <a16:creationId xmlns:a16="http://schemas.microsoft.com/office/drawing/2014/main" id="{FAA26A93-4212-26D2-D629-E00D849F988B}"/>
              </a:ext>
            </a:extLst>
          </p:cNvPr>
          <p:cNvPicPr>
            <a:picLocks noChangeAspect="1"/>
          </p:cNvPicPr>
          <p:nvPr/>
        </p:nvPicPr>
        <p:blipFill>
          <a:blip r:embed="rId4"/>
          <a:stretch>
            <a:fillRect/>
          </a:stretch>
        </p:blipFill>
        <p:spPr>
          <a:xfrm>
            <a:off x="9574022" y="6138164"/>
            <a:ext cx="2578100" cy="698500"/>
          </a:xfrm>
          <a:prstGeom prst="rect">
            <a:avLst/>
          </a:prstGeom>
        </p:spPr>
      </p:pic>
    </p:spTree>
    <p:extLst>
      <p:ext uri="{BB962C8B-B14F-4D97-AF65-F5344CB8AC3E}">
        <p14:creationId xmlns:p14="http://schemas.microsoft.com/office/powerpoint/2010/main" val="3521045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circuit board with black and white text&#10;&#10;Description automatically generated">
            <a:extLst>
              <a:ext uri="{FF2B5EF4-FFF2-40B4-BE49-F238E27FC236}">
                <a16:creationId xmlns:a16="http://schemas.microsoft.com/office/drawing/2014/main" id="{A8F34CA1-2FCD-6A03-D0EC-6C909D54F55B}"/>
              </a:ext>
            </a:extLst>
          </p:cNvPr>
          <p:cNvPicPr>
            <a:picLocks noChangeAspect="1"/>
          </p:cNvPicPr>
          <p:nvPr/>
        </p:nvPicPr>
        <p:blipFill>
          <a:blip r:embed="rId2"/>
          <a:stretch>
            <a:fillRect/>
          </a:stretch>
        </p:blipFill>
        <p:spPr>
          <a:xfrm>
            <a:off x="5737884" y="1328928"/>
            <a:ext cx="3133080" cy="4200144"/>
          </a:xfrm>
          <a:prstGeom prst="rect">
            <a:avLst/>
          </a:prstGeom>
        </p:spPr>
      </p:pic>
      <p:pic>
        <p:nvPicPr>
          <p:cNvPr id="6" name="Picture 5" descr="A close up of a red circuit board&#10;&#10;Description automatically generated">
            <a:extLst>
              <a:ext uri="{FF2B5EF4-FFF2-40B4-BE49-F238E27FC236}">
                <a16:creationId xmlns:a16="http://schemas.microsoft.com/office/drawing/2014/main" id="{66E6591D-AE4E-09DB-4257-77B149D68486}"/>
              </a:ext>
            </a:extLst>
          </p:cNvPr>
          <p:cNvPicPr>
            <a:picLocks noChangeAspect="1"/>
          </p:cNvPicPr>
          <p:nvPr/>
        </p:nvPicPr>
        <p:blipFill>
          <a:blip r:embed="rId3"/>
          <a:stretch>
            <a:fillRect/>
          </a:stretch>
        </p:blipFill>
        <p:spPr>
          <a:xfrm>
            <a:off x="2552222" y="1430112"/>
            <a:ext cx="761511" cy="3230281"/>
          </a:xfrm>
          <a:prstGeom prst="rect">
            <a:avLst/>
          </a:prstGeom>
        </p:spPr>
      </p:pic>
      <p:sp>
        <p:nvSpPr>
          <p:cNvPr id="2" name="TextBox 1">
            <a:extLst>
              <a:ext uri="{FF2B5EF4-FFF2-40B4-BE49-F238E27FC236}">
                <a16:creationId xmlns:a16="http://schemas.microsoft.com/office/drawing/2014/main" id="{EF6874F3-7045-70A8-1F64-660B9B5BFFB9}"/>
              </a:ext>
            </a:extLst>
          </p:cNvPr>
          <p:cNvSpPr txBox="1"/>
          <p:nvPr/>
        </p:nvSpPr>
        <p:spPr>
          <a:xfrm>
            <a:off x="271445" y="5626712"/>
            <a:ext cx="8970091" cy="923330"/>
          </a:xfrm>
          <a:prstGeom prst="rect">
            <a:avLst/>
          </a:prstGeom>
          <a:noFill/>
        </p:spPr>
        <p:txBody>
          <a:bodyPr wrap="square" rtlCol="0">
            <a:spAutoFit/>
          </a:bodyPr>
          <a:lstStyle/>
          <a:p>
            <a:r>
              <a:rPr lang="en-US" dirty="0"/>
              <a:t>Connect the supplied 28-pin headers underneath the SAM E51 Curiosity Nano (soldering is optional) and then install the SAM E51 Curiosity Nano onto the 56-pin socket of the Curiosity Nano Base</a:t>
            </a:r>
          </a:p>
        </p:txBody>
      </p:sp>
      <p:sp>
        <p:nvSpPr>
          <p:cNvPr id="3" name="Left Arrow 2">
            <a:extLst>
              <a:ext uri="{FF2B5EF4-FFF2-40B4-BE49-F238E27FC236}">
                <a16:creationId xmlns:a16="http://schemas.microsoft.com/office/drawing/2014/main" id="{D5710604-36B0-CD9D-12BC-DF0B115C8837}"/>
              </a:ext>
            </a:extLst>
          </p:cNvPr>
          <p:cNvSpPr/>
          <p:nvPr/>
        </p:nvSpPr>
        <p:spPr>
          <a:xfrm rot="10800000">
            <a:off x="3357796" y="2481845"/>
            <a:ext cx="2643455" cy="743237"/>
          </a:xfrm>
          <a:prstGeom prst="lef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red circuit board with many small chips&#10;&#10;Description automatically generated">
            <a:extLst>
              <a:ext uri="{FF2B5EF4-FFF2-40B4-BE49-F238E27FC236}">
                <a16:creationId xmlns:a16="http://schemas.microsoft.com/office/drawing/2014/main" id="{797DC6DE-C31E-AEF6-0F05-C29D2486568C}"/>
              </a:ext>
            </a:extLst>
          </p:cNvPr>
          <p:cNvPicPr>
            <a:picLocks noChangeAspect="1"/>
          </p:cNvPicPr>
          <p:nvPr/>
        </p:nvPicPr>
        <p:blipFill>
          <a:blip r:embed="rId4"/>
          <a:stretch>
            <a:fillRect/>
          </a:stretch>
        </p:blipFill>
        <p:spPr>
          <a:xfrm>
            <a:off x="7283631" y="3315699"/>
            <a:ext cx="2154464" cy="974361"/>
          </a:xfrm>
          <a:prstGeom prst="rect">
            <a:avLst/>
          </a:prstGeom>
        </p:spPr>
      </p:pic>
      <p:sp>
        <p:nvSpPr>
          <p:cNvPr id="9" name="TextBox 8">
            <a:extLst>
              <a:ext uri="{FF2B5EF4-FFF2-40B4-BE49-F238E27FC236}">
                <a16:creationId xmlns:a16="http://schemas.microsoft.com/office/drawing/2014/main" id="{65DD7904-776B-F684-8DED-77007F8A4BA8}"/>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Hardware Setup (SAM E51 Curiosity Nano)</a:t>
            </a:r>
          </a:p>
        </p:txBody>
      </p:sp>
      <p:sp>
        <p:nvSpPr>
          <p:cNvPr id="4" name="Rectangle 3">
            <a:extLst>
              <a:ext uri="{FF2B5EF4-FFF2-40B4-BE49-F238E27FC236}">
                <a16:creationId xmlns:a16="http://schemas.microsoft.com/office/drawing/2014/main" id="{A3A55738-F9BF-0FFF-BF41-3CAE9C9F2052}"/>
              </a:ext>
            </a:extLst>
          </p:cNvPr>
          <p:cNvSpPr/>
          <p:nvPr/>
        </p:nvSpPr>
        <p:spPr>
          <a:xfrm>
            <a:off x="6001252" y="1447520"/>
            <a:ext cx="887228" cy="3063520"/>
          </a:xfrm>
          <a:prstGeom prst="rect">
            <a:avLst/>
          </a:prstGeom>
          <a:noFill/>
          <a:ln w="31750">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text on a white background&#10;&#10;Description automatically generated">
            <a:extLst>
              <a:ext uri="{FF2B5EF4-FFF2-40B4-BE49-F238E27FC236}">
                <a16:creationId xmlns:a16="http://schemas.microsoft.com/office/drawing/2014/main" id="{7370B79C-4E00-60B6-FCFC-05C34288EB1D}"/>
              </a:ext>
            </a:extLst>
          </p:cNvPr>
          <p:cNvPicPr>
            <a:picLocks noChangeAspect="1"/>
          </p:cNvPicPr>
          <p:nvPr/>
        </p:nvPicPr>
        <p:blipFill>
          <a:blip r:embed="rId5"/>
          <a:stretch>
            <a:fillRect/>
          </a:stretch>
        </p:blipFill>
        <p:spPr>
          <a:xfrm>
            <a:off x="9574022" y="6138164"/>
            <a:ext cx="2578100" cy="698500"/>
          </a:xfrm>
          <a:prstGeom prst="rect">
            <a:avLst/>
          </a:prstGeom>
        </p:spPr>
      </p:pic>
    </p:spTree>
    <p:extLst>
      <p:ext uri="{BB962C8B-B14F-4D97-AF65-F5344CB8AC3E}">
        <p14:creationId xmlns:p14="http://schemas.microsoft.com/office/powerpoint/2010/main" val="2506474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circuit board with black and white text&#10;&#10;Description automatically generated">
            <a:extLst>
              <a:ext uri="{FF2B5EF4-FFF2-40B4-BE49-F238E27FC236}">
                <a16:creationId xmlns:a16="http://schemas.microsoft.com/office/drawing/2014/main" id="{CBC01638-2700-FCE4-8025-1E8090BFE59A}"/>
              </a:ext>
            </a:extLst>
          </p:cNvPr>
          <p:cNvPicPr>
            <a:picLocks noChangeAspect="1"/>
          </p:cNvPicPr>
          <p:nvPr/>
        </p:nvPicPr>
        <p:blipFill>
          <a:blip r:embed="rId2"/>
          <a:stretch>
            <a:fillRect/>
          </a:stretch>
        </p:blipFill>
        <p:spPr>
          <a:xfrm>
            <a:off x="6392187" y="2100283"/>
            <a:ext cx="2783971" cy="3732136"/>
          </a:xfrm>
          <a:prstGeom prst="rect">
            <a:avLst/>
          </a:prstGeom>
        </p:spPr>
      </p:pic>
      <p:sp>
        <p:nvSpPr>
          <p:cNvPr id="2" name="TextBox 1">
            <a:extLst>
              <a:ext uri="{FF2B5EF4-FFF2-40B4-BE49-F238E27FC236}">
                <a16:creationId xmlns:a16="http://schemas.microsoft.com/office/drawing/2014/main" id="{EF6874F3-7045-70A8-1F64-660B9B5BFFB9}"/>
              </a:ext>
            </a:extLst>
          </p:cNvPr>
          <p:cNvSpPr txBox="1"/>
          <p:nvPr/>
        </p:nvSpPr>
        <p:spPr>
          <a:xfrm>
            <a:off x="39878" y="5933780"/>
            <a:ext cx="9366758" cy="923330"/>
          </a:xfrm>
          <a:prstGeom prst="rect">
            <a:avLst/>
          </a:prstGeom>
          <a:noFill/>
        </p:spPr>
        <p:txBody>
          <a:bodyPr wrap="square" rtlCol="0">
            <a:spAutoFit/>
          </a:bodyPr>
          <a:lstStyle/>
          <a:p>
            <a:r>
              <a:rPr lang="en-US" dirty="0"/>
              <a:t>Connect the PC to the SAM E51 Curiosity Nano using a micro-USB cable and note the new Virtual COM port number that is associated with your connection (e.g. use the Windows Device Manager)</a:t>
            </a:r>
          </a:p>
        </p:txBody>
      </p:sp>
      <p:sp>
        <p:nvSpPr>
          <p:cNvPr id="9" name="TextBox 8">
            <a:extLst>
              <a:ext uri="{FF2B5EF4-FFF2-40B4-BE49-F238E27FC236}">
                <a16:creationId xmlns:a16="http://schemas.microsoft.com/office/drawing/2014/main" id="{65DD7904-776B-F684-8DED-77007F8A4BA8}"/>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Hardware Setup (Host PC)</a:t>
            </a:r>
          </a:p>
        </p:txBody>
      </p:sp>
      <p:pic>
        <p:nvPicPr>
          <p:cNvPr id="4" name="Picture 4" descr="Lenovo Chromebook S330 Laptop, 14-Inch FHD Display, MediaTek MT8173C, 4GB RAM, 64GB Storage, Chrome OS">
            <a:extLst>
              <a:ext uri="{FF2B5EF4-FFF2-40B4-BE49-F238E27FC236}">
                <a16:creationId xmlns:a16="http://schemas.microsoft.com/office/drawing/2014/main" id="{D44AFC94-8E71-F5D7-D45C-A417FA9C1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964" y="730008"/>
            <a:ext cx="1803400" cy="177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red circuit board&#10;&#10;Description automatically generated">
            <a:extLst>
              <a:ext uri="{FF2B5EF4-FFF2-40B4-BE49-F238E27FC236}">
                <a16:creationId xmlns:a16="http://schemas.microsoft.com/office/drawing/2014/main" id="{002C3905-F795-DEFE-EDCF-C910C74BA91A}"/>
              </a:ext>
            </a:extLst>
          </p:cNvPr>
          <p:cNvPicPr>
            <a:picLocks noChangeAspect="1"/>
          </p:cNvPicPr>
          <p:nvPr/>
        </p:nvPicPr>
        <p:blipFill>
          <a:blip r:embed="rId4"/>
          <a:stretch>
            <a:fillRect/>
          </a:stretch>
        </p:blipFill>
        <p:spPr>
          <a:xfrm>
            <a:off x="6733415" y="2399249"/>
            <a:ext cx="648707" cy="2751772"/>
          </a:xfrm>
          <a:prstGeom prst="rect">
            <a:avLst/>
          </a:prstGeom>
        </p:spPr>
      </p:pic>
      <p:pic>
        <p:nvPicPr>
          <p:cNvPr id="15" name="Picture 14" descr="A close up of a phone&#10;&#10;Description automatically generated">
            <a:extLst>
              <a:ext uri="{FF2B5EF4-FFF2-40B4-BE49-F238E27FC236}">
                <a16:creationId xmlns:a16="http://schemas.microsoft.com/office/drawing/2014/main" id="{7552C9AF-3B5B-32D6-009A-E4CA4E2328DB}"/>
              </a:ext>
            </a:extLst>
          </p:cNvPr>
          <p:cNvPicPr>
            <a:picLocks noChangeAspect="1"/>
          </p:cNvPicPr>
          <p:nvPr/>
        </p:nvPicPr>
        <p:blipFill>
          <a:blip r:embed="rId5"/>
          <a:stretch>
            <a:fillRect/>
          </a:stretch>
        </p:blipFill>
        <p:spPr>
          <a:xfrm rot="16200000">
            <a:off x="3421538" y="251120"/>
            <a:ext cx="825500" cy="2171700"/>
          </a:xfrm>
          <a:prstGeom prst="rect">
            <a:avLst/>
          </a:prstGeom>
        </p:spPr>
      </p:pic>
      <p:pic>
        <p:nvPicPr>
          <p:cNvPr id="21" name="Picture 20" descr="A close up of a device&#10;&#10;Description automatically generated">
            <a:extLst>
              <a:ext uri="{FF2B5EF4-FFF2-40B4-BE49-F238E27FC236}">
                <a16:creationId xmlns:a16="http://schemas.microsoft.com/office/drawing/2014/main" id="{4E96847A-F9A2-87B5-7F88-A9C58A66AB0D}"/>
              </a:ext>
            </a:extLst>
          </p:cNvPr>
          <p:cNvPicPr>
            <a:picLocks noChangeAspect="1"/>
          </p:cNvPicPr>
          <p:nvPr/>
        </p:nvPicPr>
        <p:blipFill>
          <a:blip r:embed="rId6"/>
          <a:stretch>
            <a:fillRect/>
          </a:stretch>
        </p:blipFill>
        <p:spPr>
          <a:xfrm rot="10800000">
            <a:off x="6837032" y="1243582"/>
            <a:ext cx="422639" cy="1163065"/>
          </a:xfrm>
          <a:prstGeom prst="rect">
            <a:avLst/>
          </a:prstGeom>
        </p:spPr>
      </p:pic>
      <p:sp>
        <p:nvSpPr>
          <p:cNvPr id="19" name="Rectangle 18">
            <a:extLst>
              <a:ext uri="{FF2B5EF4-FFF2-40B4-BE49-F238E27FC236}">
                <a16:creationId xmlns:a16="http://schemas.microsoft.com/office/drawing/2014/main" id="{511467CA-C664-B3A9-CB9B-6D6769466B98}"/>
              </a:ext>
            </a:extLst>
          </p:cNvPr>
          <p:cNvSpPr/>
          <p:nvPr/>
        </p:nvSpPr>
        <p:spPr>
          <a:xfrm>
            <a:off x="4895754" y="1243583"/>
            <a:ext cx="2224374" cy="182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text on a white background&#10;&#10;Description automatically generated">
            <a:extLst>
              <a:ext uri="{FF2B5EF4-FFF2-40B4-BE49-F238E27FC236}">
                <a16:creationId xmlns:a16="http://schemas.microsoft.com/office/drawing/2014/main" id="{F26E0FF4-30D1-68BF-7AEE-20BE908B5C3C}"/>
              </a:ext>
            </a:extLst>
          </p:cNvPr>
          <p:cNvPicPr>
            <a:picLocks noChangeAspect="1"/>
          </p:cNvPicPr>
          <p:nvPr/>
        </p:nvPicPr>
        <p:blipFill>
          <a:blip r:embed="rId7"/>
          <a:stretch>
            <a:fillRect/>
          </a:stretch>
        </p:blipFill>
        <p:spPr>
          <a:xfrm>
            <a:off x="9574022" y="6138164"/>
            <a:ext cx="2578100" cy="698500"/>
          </a:xfrm>
          <a:prstGeom prst="rect">
            <a:avLst/>
          </a:prstGeom>
        </p:spPr>
      </p:pic>
      <p:pic>
        <p:nvPicPr>
          <p:cNvPr id="6" name="Picture 5" descr="A red circuit board with many small chips&#10;&#10;Description automatically generated">
            <a:extLst>
              <a:ext uri="{FF2B5EF4-FFF2-40B4-BE49-F238E27FC236}">
                <a16:creationId xmlns:a16="http://schemas.microsoft.com/office/drawing/2014/main" id="{6205162E-B976-6F0A-7A03-8DAF6374705C}"/>
              </a:ext>
            </a:extLst>
          </p:cNvPr>
          <p:cNvPicPr>
            <a:picLocks noChangeAspect="1"/>
          </p:cNvPicPr>
          <p:nvPr/>
        </p:nvPicPr>
        <p:blipFill>
          <a:blip r:embed="rId8"/>
          <a:stretch>
            <a:fillRect/>
          </a:stretch>
        </p:blipFill>
        <p:spPr>
          <a:xfrm>
            <a:off x="7790262" y="3878785"/>
            <a:ext cx="1860365" cy="841354"/>
          </a:xfrm>
          <a:prstGeom prst="rect">
            <a:avLst/>
          </a:prstGeom>
        </p:spPr>
      </p:pic>
      <p:sp>
        <p:nvSpPr>
          <p:cNvPr id="7" name="Rectangle 6">
            <a:extLst>
              <a:ext uri="{FF2B5EF4-FFF2-40B4-BE49-F238E27FC236}">
                <a16:creationId xmlns:a16="http://schemas.microsoft.com/office/drawing/2014/main" id="{2F6892AC-1FB2-C6BB-418E-11B20087BE5B}"/>
              </a:ext>
            </a:extLst>
          </p:cNvPr>
          <p:cNvSpPr/>
          <p:nvPr/>
        </p:nvSpPr>
        <p:spPr>
          <a:xfrm>
            <a:off x="6614154" y="2309990"/>
            <a:ext cx="887228" cy="2966949"/>
          </a:xfrm>
          <a:prstGeom prst="rect">
            <a:avLst/>
          </a:prstGeom>
          <a:noFill/>
          <a:ln w="31750">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40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circuit board with black and white text&#10;&#10;Description automatically generated">
            <a:extLst>
              <a:ext uri="{FF2B5EF4-FFF2-40B4-BE49-F238E27FC236}">
                <a16:creationId xmlns:a16="http://schemas.microsoft.com/office/drawing/2014/main" id="{CBC01638-2700-FCE4-8025-1E8090BFE59A}"/>
              </a:ext>
            </a:extLst>
          </p:cNvPr>
          <p:cNvPicPr>
            <a:picLocks noChangeAspect="1"/>
          </p:cNvPicPr>
          <p:nvPr/>
        </p:nvPicPr>
        <p:blipFill>
          <a:blip r:embed="rId2"/>
          <a:stretch>
            <a:fillRect/>
          </a:stretch>
        </p:blipFill>
        <p:spPr>
          <a:xfrm>
            <a:off x="6392187" y="2100283"/>
            <a:ext cx="2783971" cy="3732136"/>
          </a:xfrm>
          <a:prstGeom prst="rect">
            <a:avLst/>
          </a:prstGeom>
        </p:spPr>
      </p:pic>
      <p:sp>
        <p:nvSpPr>
          <p:cNvPr id="2" name="TextBox 1">
            <a:extLst>
              <a:ext uri="{FF2B5EF4-FFF2-40B4-BE49-F238E27FC236}">
                <a16:creationId xmlns:a16="http://schemas.microsoft.com/office/drawing/2014/main" id="{EF6874F3-7045-70A8-1F64-660B9B5BFFB9}"/>
              </a:ext>
            </a:extLst>
          </p:cNvPr>
          <p:cNvSpPr txBox="1"/>
          <p:nvPr/>
        </p:nvSpPr>
        <p:spPr>
          <a:xfrm>
            <a:off x="39878" y="5933780"/>
            <a:ext cx="9366758" cy="646331"/>
          </a:xfrm>
          <a:prstGeom prst="rect">
            <a:avLst/>
          </a:prstGeom>
          <a:noFill/>
        </p:spPr>
        <p:txBody>
          <a:bodyPr wrap="square" rtlCol="0">
            <a:spAutoFit/>
          </a:bodyPr>
          <a:lstStyle/>
          <a:p>
            <a:pPr algn="ctr"/>
            <a:r>
              <a:rPr lang="en-US" dirty="0"/>
              <a:t>Install the ATA6563 Click board onto </a:t>
            </a:r>
            <a:r>
              <a:rPr lang="en-US" dirty="0" err="1"/>
              <a:t>mikroBUS</a:t>
            </a:r>
            <a:r>
              <a:rPr lang="en-US" dirty="0"/>
              <a:t> socket #1 of the Curiosity Nano Base</a:t>
            </a:r>
          </a:p>
          <a:p>
            <a:pPr algn="ctr"/>
            <a:r>
              <a:rPr lang="en-US" dirty="0">
                <a:hlinkClick r:id="rId3"/>
              </a:rPr>
              <a:t>https://www.mikroe.com/ata6563-click</a:t>
            </a:r>
            <a:endParaRPr lang="en-US" dirty="0"/>
          </a:p>
        </p:txBody>
      </p:sp>
      <p:sp>
        <p:nvSpPr>
          <p:cNvPr id="9" name="TextBox 8">
            <a:extLst>
              <a:ext uri="{FF2B5EF4-FFF2-40B4-BE49-F238E27FC236}">
                <a16:creationId xmlns:a16="http://schemas.microsoft.com/office/drawing/2014/main" id="{65DD7904-776B-F684-8DED-77007F8A4BA8}"/>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Hardware Setup (ATA6563 CAN XCVR)</a:t>
            </a:r>
          </a:p>
        </p:txBody>
      </p:sp>
      <p:pic>
        <p:nvPicPr>
          <p:cNvPr id="4" name="Picture 4" descr="Lenovo Chromebook S330 Laptop, 14-Inch FHD Display, MediaTek MT8173C, 4GB RAM, 64GB Storage, Chrome OS">
            <a:extLst>
              <a:ext uri="{FF2B5EF4-FFF2-40B4-BE49-F238E27FC236}">
                <a16:creationId xmlns:a16="http://schemas.microsoft.com/office/drawing/2014/main" id="{D44AFC94-8E71-F5D7-D45C-A417FA9C1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964" y="730008"/>
            <a:ext cx="1803400" cy="177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red circuit board&#10;&#10;Description automatically generated">
            <a:extLst>
              <a:ext uri="{FF2B5EF4-FFF2-40B4-BE49-F238E27FC236}">
                <a16:creationId xmlns:a16="http://schemas.microsoft.com/office/drawing/2014/main" id="{002C3905-F795-DEFE-EDCF-C910C74BA91A}"/>
              </a:ext>
            </a:extLst>
          </p:cNvPr>
          <p:cNvPicPr>
            <a:picLocks noChangeAspect="1"/>
          </p:cNvPicPr>
          <p:nvPr/>
        </p:nvPicPr>
        <p:blipFill>
          <a:blip r:embed="rId5"/>
          <a:stretch>
            <a:fillRect/>
          </a:stretch>
        </p:blipFill>
        <p:spPr>
          <a:xfrm>
            <a:off x="6733415" y="2399249"/>
            <a:ext cx="648707" cy="2751772"/>
          </a:xfrm>
          <a:prstGeom prst="rect">
            <a:avLst/>
          </a:prstGeom>
        </p:spPr>
      </p:pic>
      <p:pic>
        <p:nvPicPr>
          <p:cNvPr id="15" name="Picture 14" descr="A close up of a phone&#10;&#10;Description automatically generated">
            <a:extLst>
              <a:ext uri="{FF2B5EF4-FFF2-40B4-BE49-F238E27FC236}">
                <a16:creationId xmlns:a16="http://schemas.microsoft.com/office/drawing/2014/main" id="{7552C9AF-3B5B-32D6-009A-E4CA4E2328DB}"/>
              </a:ext>
            </a:extLst>
          </p:cNvPr>
          <p:cNvPicPr>
            <a:picLocks noChangeAspect="1"/>
          </p:cNvPicPr>
          <p:nvPr/>
        </p:nvPicPr>
        <p:blipFill>
          <a:blip r:embed="rId6"/>
          <a:stretch>
            <a:fillRect/>
          </a:stretch>
        </p:blipFill>
        <p:spPr>
          <a:xfrm rot="16200000">
            <a:off x="3421538" y="251120"/>
            <a:ext cx="825500" cy="2171700"/>
          </a:xfrm>
          <a:prstGeom prst="rect">
            <a:avLst/>
          </a:prstGeom>
        </p:spPr>
      </p:pic>
      <p:pic>
        <p:nvPicPr>
          <p:cNvPr id="21" name="Picture 20" descr="A close up of a device&#10;&#10;Description automatically generated">
            <a:extLst>
              <a:ext uri="{FF2B5EF4-FFF2-40B4-BE49-F238E27FC236}">
                <a16:creationId xmlns:a16="http://schemas.microsoft.com/office/drawing/2014/main" id="{4E96847A-F9A2-87B5-7F88-A9C58A66AB0D}"/>
              </a:ext>
            </a:extLst>
          </p:cNvPr>
          <p:cNvPicPr>
            <a:picLocks noChangeAspect="1"/>
          </p:cNvPicPr>
          <p:nvPr/>
        </p:nvPicPr>
        <p:blipFill>
          <a:blip r:embed="rId7"/>
          <a:stretch>
            <a:fillRect/>
          </a:stretch>
        </p:blipFill>
        <p:spPr>
          <a:xfrm rot="10800000">
            <a:off x="6837032" y="1243582"/>
            <a:ext cx="422639" cy="1163065"/>
          </a:xfrm>
          <a:prstGeom prst="rect">
            <a:avLst/>
          </a:prstGeom>
        </p:spPr>
      </p:pic>
      <p:sp>
        <p:nvSpPr>
          <p:cNvPr id="19" name="Rectangle 18">
            <a:extLst>
              <a:ext uri="{FF2B5EF4-FFF2-40B4-BE49-F238E27FC236}">
                <a16:creationId xmlns:a16="http://schemas.microsoft.com/office/drawing/2014/main" id="{511467CA-C664-B3A9-CB9B-6D6769466B98}"/>
              </a:ext>
            </a:extLst>
          </p:cNvPr>
          <p:cNvSpPr/>
          <p:nvPr/>
        </p:nvSpPr>
        <p:spPr>
          <a:xfrm>
            <a:off x="4895754" y="1243583"/>
            <a:ext cx="2224374" cy="182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text on a white background&#10;&#10;Description automatically generated">
            <a:extLst>
              <a:ext uri="{FF2B5EF4-FFF2-40B4-BE49-F238E27FC236}">
                <a16:creationId xmlns:a16="http://schemas.microsoft.com/office/drawing/2014/main" id="{F26E0FF4-30D1-68BF-7AEE-20BE908B5C3C}"/>
              </a:ext>
            </a:extLst>
          </p:cNvPr>
          <p:cNvPicPr>
            <a:picLocks noChangeAspect="1"/>
          </p:cNvPicPr>
          <p:nvPr/>
        </p:nvPicPr>
        <p:blipFill>
          <a:blip r:embed="rId8"/>
          <a:stretch>
            <a:fillRect/>
          </a:stretch>
        </p:blipFill>
        <p:spPr>
          <a:xfrm>
            <a:off x="9574022" y="6138164"/>
            <a:ext cx="2578100" cy="698500"/>
          </a:xfrm>
          <a:prstGeom prst="rect">
            <a:avLst/>
          </a:prstGeom>
        </p:spPr>
      </p:pic>
      <p:pic>
        <p:nvPicPr>
          <p:cNvPr id="6" name="Picture 5" descr="A red circuit board with many small chips&#10;&#10;Description automatically generated">
            <a:extLst>
              <a:ext uri="{FF2B5EF4-FFF2-40B4-BE49-F238E27FC236}">
                <a16:creationId xmlns:a16="http://schemas.microsoft.com/office/drawing/2014/main" id="{6205162E-B976-6F0A-7A03-8DAF6374705C}"/>
              </a:ext>
            </a:extLst>
          </p:cNvPr>
          <p:cNvPicPr>
            <a:picLocks noChangeAspect="1"/>
          </p:cNvPicPr>
          <p:nvPr/>
        </p:nvPicPr>
        <p:blipFill>
          <a:blip r:embed="rId9"/>
          <a:stretch>
            <a:fillRect/>
          </a:stretch>
        </p:blipFill>
        <p:spPr>
          <a:xfrm>
            <a:off x="7790262" y="3878785"/>
            <a:ext cx="1860365" cy="841354"/>
          </a:xfrm>
          <a:prstGeom prst="rect">
            <a:avLst/>
          </a:prstGeom>
        </p:spPr>
      </p:pic>
      <p:pic>
        <p:nvPicPr>
          <p:cNvPr id="10" name="Picture 9" descr="A green circuit board with white and black components&#10;&#10;Description automatically generated">
            <a:extLst>
              <a:ext uri="{FF2B5EF4-FFF2-40B4-BE49-F238E27FC236}">
                <a16:creationId xmlns:a16="http://schemas.microsoft.com/office/drawing/2014/main" id="{098D89E1-23A7-FEBD-5B7F-44E20154A0BF}"/>
              </a:ext>
            </a:extLst>
          </p:cNvPr>
          <p:cNvPicPr>
            <a:picLocks noChangeAspect="1"/>
          </p:cNvPicPr>
          <p:nvPr/>
        </p:nvPicPr>
        <p:blipFill>
          <a:blip r:embed="rId10"/>
          <a:stretch>
            <a:fillRect/>
          </a:stretch>
        </p:blipFill>
        <p:spPr>
          <a:xfrm>
            <a:off x="7784008" y="2843375"/>
            <a:ext cx="2126328" cy="841353"/>
          </a:xfrm>
          <a:prstGeom prst="rect">
            <a:avLst/>
          </a:prstGeom>
        </p:spPr>
      </p:pic>
    </p:spTree>
    <p:extLst>
      <p:ext uri="{BB962C8B-B14F-4D97-AF65-F5344CB8AC3E}">
        <p14:creationId xmlns:p14="http://schemas.microsoft.com/office/powerpoint/2010/main" val="171115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cable with a white text&#10;&#10;Description automatically generated">
            <a:extLst>
              <a:ext uri="{FF2B5EF4-FFF2-40B4-BE49-F238E27FC236}">
                <a16:creationId xmlns:a16="http://schemas.microsoft.com/office/drawing/2014/main" id="{2A0E82FB-DEEA-C5EC-D10C-4594F8641271}"/>
              </a:ext>
            </a:extLst>
          </p:cNvPr>
          <p:cNvPicPr>
            <a:picLocks noChangeAspect="1"/>
          </p:cNvPicPr>
          <p:nvPr/>
        </p:nvPicPr>
        <p:blipFill>
          <a:blip r:embed="rId2"/>
          <a:stretch>
            <a:fillRect/>
          </a:stretch>
        </p:blipFill>
        <p:spPr>
          <a:xfrm>
            <a:off x="9292523" y="1113253"/>
            <a:ext cx="2389929" cy="2517228"/>
          </a:xfrm>
          <a:prstGeom prst="rect">
            <a:avLst/>
          </a:prstGeom>
        </p:spPr>
      </p:pic>
      <p:pic>
        <p:nvPicPr>
          <p:cNvPr id="3" name="Picture 2" descr="A red circuit board with black and white text&#10;&#10;Description automatically generated">
            <a:extLst>
              <a:ext uri="{FF2B5EF4-FFF2-40B4-BE49-F238E27FC236}">
                <a16:creationId xmlns:a16="http://schemas.microsoft.com/office/drawing/2014/main" id="{CBC01638-2700-FCE4-8025-1E8090BFE59A}"/>
              </a:ext>
            </a:extLst>
          </p:cNvPr>
          <p:cNvPicPr>
            <a:picLocks noChangeAspect="1"/>
          </p:cNvPicPr>
          <p:nvPr/>
        </p:nvPicPr>
        <p:blipFill>
          <a:blip r:embed="rId3"/>
          <a:stretch>
            <a:fillRect/>
          </a:stretch>
        </p:blipFill>
        <p:spPr>
          <a:xfrm>
            <a:off x="3949181" y="2130888"/>
            <a:ext cx="2783971" cy="3732136"/>
          </a:xfrm>
          <a:prstGeom prst="rect">
            <a:avLst/>
          </a:prstGeom>
        </p:spPr>
      </p:pic>
      <p:sp>
        <p:nvSpPr>
          <p:cNvPr id="2" name="TextBox 1">
            <a:extLst>
              <a:ext uri="{FF2B5EF4-FFF2-40B4-BE49-F238E27FC236}">
                <a16:creationId xmlns:a16="http://schemas.microsoft.com/office/drawing/2014/main" id="{EF6874F3-7045-70A8-1F64-660B9B5BFFB9}"/>
              </a:ext>
            </a:extLst>
          </p:cNvPr>
          <p:cNvSpPr txBox="1"/>
          <p:nvPr/>
        </p:nvSpPr>
        <p:spPr>
          <a:xfrm>
            <a:off x="39878" y="5933780"/>
            <a:ext cx="9713722" cy="923330"/>
          </a:xfrm>
          <a:prstGeom prst="rect">
            <a:avLst/>
          </a:prstGeom>
          <a:noFill/>
        </p:spPr>
        <p:txBody>
          <a:bodyPr wrap="square" rtlCol="0">
            <a:spAutoFit/>
          </a:bodyPr>
          <a:lstStyle/>
          <a:p>
            <a:pPr marL="342900" indent="-342900">
              <a:buFont typeface="+mj-lt"/>
              <a:buAutoNum type="arabicPeriod"/>
            </a:pPr>
            <a:r>
              <a:rPr lang="en-US" dirty="0"/>
              <a:t>Using a DB9 female-to-female serial cable, connect the PCAN-USB FD Adapter to the ATA6563 Click</a:t>
            </a:r>
          </a:p>
          <a:p>
            <a:pPr marL="342900" indent="-342900">
              <a:buFont typeface="+mj-lt"/>
              <a:buAutoNum type="arabicPeriod"/>
            </a:pPr>
            <a:r>
              <a:rPr lang="en-US" dirty="0"/>
              <a:t>Connect the USB cable of the PCAN-USB FD Adapter to an available USB port on the Host PC</a:t>
            </a:r>
          </a:p>
        </p:txBody>
      </p:sp>
      <p:sp>
        <p:nvSpPr>
          <p:cNvPr id="9" name="TextBox 8">
            <a:extLst>
              <a:ext uri="{FF2B5EF4-FFF2-40B4-BE49-F238E27FC236}">
                <a16:creationId xmlns:a16="http://schemas.microsoft.com/office/drawing/2014/main" id="{65DD7904-776B-F684-8DED-77007F8A4BA8}"/>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Hardware Setup (PCAN-USB FD Adapter)</a:t>
            </a:r>
          </a:p>
        </p:txBody>
      </p:sp>
      <p:pic>
        <p:nvPicPr>
          <p:cNvPr id="4" name="Picture 4" descr="Lenovo Chromebook S330 Laptop, 14-Inch FHD Display, MediaTek MT8173C, 4GB RAM, 64GB Storage, Chrome OS">
            <a:extLst>
              <a:ext uri="{FF2B5EF4-FFF2-40B4-BE49-F238E27FC236}">
                <a16:creationId xmlns:a16="http://schemas.microsoft.com/office/drawing/2014/main" id="{D44AFC94-8E71-F5D7-D45C-A417FA9C1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964" y="730008"/>
            <a:ext cx="1803400" cy="177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red circuit board&#10;&#10;Description automatically generated">
            <a:extLst>
              <a:ext uri="{FF2B5EF4-FFF2-40B4-BE49-F238E27FC236}">
                <a16:creationId xmlns:a16="http://schemas.microsoft.com/office/drawing/2014/main" id="{002C3905-F795-DEFE-EDCF-C910C74BA91A}"/>
              </a:ext>
            </a:extLst>
          </p:cNvPr>
          <p:cNvPicPr>
            <a:picLocks noChangeAspect="1"/>
          </p:cNvPicPr>
          <p:nvPr/>
        </p:nvPicPr>
        <p:blipFill>
          <a:blip r:embed="rId5"/>
          <a:stretch>
            <a:fillRect/>
          </a:stretch>
        </p:blipFill>
        <p:spPr>
          <a:xfrm>
            <a:off x="4290409" y="2429854"/>
            <a:ext cx="648707" cy="2751772"/>
          </a:xfrm>
          <a:prstGeom prst="rect">
            <a:avLst/>
          </a:prstGeom>
        </p:spPr>
      </p:pic>
      <p:pic>
        <p:nvPicPr>
          <p:cNvPr id="15" name="Picture 14" descr="A close up of a phone&#10;&#10;Description automatically generated">
            <a:extLst>
              <a:ext uri="{FF2B5EF4-FFF2-40B4-BE49-F238E27FC236}">
                <a16:creationId xmlns:a16="http://schemas.microsoft.com/office/drawing/2014/main" id="{7552C9AF-3B5B-32D6-009A-E4CA4E2328DB}"/>
              </a:ext>
            </a:extLst>
          </p:cNvPr>
          <p:cNvPicPr>
            <a:picLocks noChangeAspect="1"/>
          </p:cNvPicPr>
          <p:nvPr/>
        </p:nvPicPr>
        <p:blipFill>
          <a:blip r:embed="rId6"/>
          <a:stretch>
            <a:fillRect/>
          </a:stretch>
        </p:blipFill>
        <p:spPr>
          <a:xfrm rot="16200000">
            <a:off x="3421538" y="251120"/>
            <a:ext cx="825500" cy="2171700"/>
          </a:xfrm>
          <a:prstGeom prst="rect">
            <a:avLst/>
          </a:prstGeom>
        </p:spPr>
      </p:pic>
      <p:sp>
        <p:nvSpPr>
          <p:cNvPr id="19" name="Rectangle 18">
            <a:extLst>
              <a:ext uri="{FF2B5EF4-FFF2-40B4-BE49-F238E27FC236}">
                <a16:creationId xmlns:a16="http://schemas.microsoft.com/office/drawing/2014/main" id="{511467CA-C664-B3A9-CB9B-6D6769466B98}"/>
              </a:ext>
            </a:extLst>
          </p:cNvPr>
          <p:cNvSpPr/>
          <p:nvPr/>
        </p:nvSpPr>
        <p:spPr>
          <a:xfrm>
            <a:off x="4895754" y="1246818"/>
            <a:ext cx="5530508" cy="190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text on a white background&#10;&#10;Description automatically generated">
            <a:extLst>
              <a:ext uri="{FF2B5EF4-FFF2-40B4-BE49-F238E27FC236}">
                <a16:creationId xmlns:a16="http://schemas.microsoft.com/office/drawing/2014/main" id="{F26E0FF4-30D1-68BF-7AEE-20BE908B5C3C}"/>
              </a:ext>
            </a:extLst>
          </p:cNvPr>
          <p:cNvPicPr>
            <a:picLocks noChangeAspect="1"/>
          </p:cNvPicPr>
          <p:nvPr/>
        </p:nvPicPr>
        <p:blipFill>
          <a:blip r:embed="rId7"/>
          <a:stretch>
            <a:fillRect/>
          </a:stretch>
        </p:blipFill>
        <p:spPr>
          <a:xfrm>
            <a:off x="9574022" y="6138164"/>
            <a:ext cx="2578100" cy="698500"/>
          </a:xfrm>
          <a:prstGeom prst="rect">
            <a:avLst/>
          </a:prstGeom>
        </p:spPr>
      </p:pic>
      <p:pic>
        <p:nvPicPr>
          <p:cNvPr id="6" name="Picture 5" descr="A red circuit board with many small chips&#10;&#10;Description automatically generated">
            <a:extLst>
              <a:ext uri="{FF2B5EF4-FFF2-40B4-BE49-F238E27FC236}">
                <a16:creationId xmlns:a16="http://schemas.microsoft.com/office/drawing/2014/main" id="{6205162E-B976-6F0A-7A03-8DAF6374705C}"/>
              </a:ext>
            </a:extLst>
          </p:cNvPr>
          <p:cNvPicPr>
            <a:picLocks noChangeAspect="1"/>
          </p:cNvPicPr>
          <p:nvPr/>
        </p:nvPicPr>
        <p:blipFill>
          <a:blip r:embed="rId8"/>
          <a:stretch>
            <a:fillRect/>
          </a:stretch>
        </p:blipFill>
        <p:spPr>
          <a:xfrm>
            <a:off x="5347256" y="3909390"/>
            <a:ext cx="1860365" cy="841354"/>
          </a:xfrm>
          <a:prstGeom prst="rect">
            <a:avLst/>
          </a:prstGeom>
        </p:spPr>
      </p:pic>
      <p:pic>
        <p:nvPicPr>
          <p:cNvPr id="10" name="Picture 9" descr="A green circuit board with white and black components&#10;&#10;Description automatically generated">
            <a:extLst>
              <a:ext uri="{FF2B5EF4-FFF2-40B4-BE49-F238E27FC236}">
                <a16:creationId xmlns:a16="http://schemas.microsoft.com/office/drawing/2014/main" id="{098D89E1-23A7-FEBD-5B7F-44E20154A0BF}"/>
              </a:ext>
            </a:extLst>
          </p:cNvPr>
          <p:cNvPicPr>
            <a:picLocks noChangeAspect="1"/>
          </p:cNvPicPr>
          <p:nvPr/>
        </p:nvPicPr>
        <p:blipFill>
          <a:blip r:embed="rId9"/>
          <a:stretch>
            <a:fillRect/>
          </a:stretch>
        </p:blipFill>
        <p:spPr>
          <a:xfrm>
            <a:off x="5341002" y="2873980"/>
            <a:ext cx="2126328" cy="841353"/>
          </a:xfrm>
          <a:prstGeom prst="rect">
            <a:avLst/>
          </a:prstGeom>
        </p:spPr>
      </p:pic>
      <p:sp>
        <p:nvSpPr>
          <p:cNvPr id="11" name="Left-Right Arrow 10">
            <a:extLst>
              <a:ext uri="{FF2B5EF4-FFF2-40B4-BE49-F238E27FC236}">
                <a16:creationId xmlns:a16="http://schemas.microsoft.com/office/drawing/2014/main" id="{7461825D-80F9-D35E-9A6C-FCA523AC351A}"/>
              </a:ext>
            </a:extLst>
          </p:cNvPr>
          <p:cNvSpPr/>
          <p:nvPr/>
        </p:nvSpPr>
        <p:spPr>
          <a:xfrm>
            <a:off x="7404270" y="2970597"/>
            <a:ext cx="2559371" cy="659883"/>
          </a:xfrm>
          <a:prstGeom prst="lef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DB9 SERIAL CABLE</a:t>
            </a:r>
          </a:p>
        </p:txBody>
      </p:sp>
    </p:spTree>
    <p:extLst>
      <p:ext uri="{BB962C8B-B14F-4D97-AF65-F5344CB8AC3E}">
        <p14:creationId xmlns:p14="http://schemas.microsoft.com/office/powerpoint/2010/main" val="40023852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442</TotalTime>
  <Words>890</Words>
  <Application>Microsoft Macintosh PowerPoint</Application>
  <PresentationFormat>Widescreen</PresentationFormat>
  <Paragraphs>122</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Randy Wu - C14166</dc:creator>
  <cp:lastModifiedBy>Randy Wu - C14166</cp:lastModifiedBy>
  <cp:revision>26</cp:revision>
  <dcterms:created xsi:type="dcterms:W3CDTF">2024-07-27T00:34:26Z</dcterms:created>
  <dcterms:modified xsi:type="dcterms:W3CDTF">2024-08-12T03:13:04Z</dcterms:modified>
</cp:coreProperties>
</file>